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75" r:id="rId2"/>
    <p:sldId id="364" r:id="rId3"/>
    <p:sldId id="377" r:id="rId4"/>
    <p:sldId id="378" r:id="rId5"/>
    <p:sldId id="374" r:id="rId6"/>
    <p:sldId id="369" r:id="rId7"/>
    <p:sldId id="372" r:id="rId8"/>
    <p:sldId id="373" r:id="rId9"/>
  </p:sldIdLst>
  <p:sldSz cx="9906000" cy="6858000" type="A4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B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 autoAdjust="0"/>
  </p:normalViewPr>
  <p:slideViewPr>
    <p:cSldViewPr snapToGrid="0" showGuides="1">
      <p:cViewPr>
        <p:scale>
          <a:sx n="125" d="100"/>
          <a:sy n="125" d="100"/>
        </p:scale>
        <p:origin x="-366" y="-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E1B66-5649-45C7-BA9A-66D58B769520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2E2CD-12FF-4BBB-B2E0-488F870A5FA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0315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104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58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58613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5"/>
          <p:cNvSpPr/>
          <p:nvPr userDrawn="1"/>
        </p:nvSpPr>
        <p:spPr>
          <a:xfrm>
            <a:off x="9273922" y="153084"/>
            <a:ext cx="452454" cy="378574"/>
          </a:xfrm>
          <a:prstGeom prst="roundRect">
            <a:avLst>
              <a:gd name="adj" fmla="val 220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93033" y="705257"/>
            <a:ext cx="7119936" cy="645168"/>
          </a:xfrm>
        </p:spPr>
        <p:txBody>
          <a:bodyPr lIns="0" rIns="0" anchor="ctr">
            <a:noAutofit/>
          </a:bodyPr>
          <a:lstStyle>
            <a:lvl1pPr algn="ctr">
              <a:defRPr sz="3600" b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Write Your Title Here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393033" y="1351536"/>
            <a:ext cx="7119936" cy="462116"/>
          </a:xfrm>
        </p:spPr>
        <p:txBody>
          <a:bodyPr lIns="0" rIns="0" anchor="ctr">
            <a:normAutofit/>
          </a:bodyPr>
          <a:lstStyle>
            <a:lvl1pPr marL="0" indent="0" algn="ctr">
              <a:buNone/>
              <a:defRPr sz="1350" b="0" baseline="0">
                <a:solidFill>
                  <a:schemeClr val="bg1">
                    <a:lumMod val="75000"/>
                  </a:schemeClr>
                </a:solidFill>
                <a:latin typeface="Source Sans Pro Light" panose="020B04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Write Your Article Title Here</a:t>
            </a:r>
            <a:endParaRPr lang="en-GB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866776" y="2374412"/>
            <a:ext cx="2796381" cy="362412"/>
          </a:xfrm>
        </p:spPr>
        <p:txBody>
          <a:bodyPr lIns="0" rIns="0" anchor="ctr">
            <a:noAutofit/>
          </a:bodyPr>
          <a:lstStyle>
            <a:lvl1pPr marL="0" indent="0" algn="l">
              <a:buNone/>
              <a:defRPr sz="1350" b="0" baseline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Write Your Article Title Here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866776" y="2736824"/>
            <a:ext cx="2796381" cy="1301676"/>
          </a:xfrm>
        </p:spPr>
        <p:txBody>
          <a:bodyPr lIns="0" rIns="0" anchor="t">
            <a:normAutofit/>
          </a:bodyPr>
          <a:lstStyle>
            <a:lvl1pPr marL="0" indent="0" algn="l">
              <a:lnSpc>
                <a:spcPts val="1050"/>
              </a:lnSpc>
              <a:buNone/>
              <a:defRPr sz="750" b="0" baseline="0">
                <a:solidFill>
                  <a:schemeClr val="bg1">
                    <a:lumMod val="75000"/>
                  </a:schemeClr>
                </a:solidFill>
                <a:latin typeface="Source Sans Pro Light" panose="020B04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Write Your Article Title Here</a:t>
            </a:r>
            <a:endParaRPr lang="en-GB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9358509" y="205367"/>
            <a:ext cx="283279" cy="274008"/>
          </a:xfrm>
        </p:spPr>
        <p:txBody>
          <a:bodyPr lIns="0" rIns="0" anchor="ctr">
            <a:noAutofit/>
          </a:bodyPr>
          <a:lstStyle>
            <a:lvl1pPr marL="0" indent="0" algn="ctr">
              <a:buNone/>
              <a:defRPr sz="750" b="1" baseline="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id-ID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321684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432">
          <p15:clr>
            <a:srgbClr val="FBAE40"/>
          </p15:clr>
        </p15:guide>
        <p15:guide id="2" pos="672">
          <p15:clr>
            <a:srgbClr val="FBAE40"/>
          </p15:clr>
        </p15:guide>
        <p15:guide id="3" pos="7015">
          <p15:clr>
            <a:srgbClr val="FBAE40"/>
          </p15:clr>
        </p15:guide>
        <p15:guide id="4" orient="horz" pos="388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5"/>
          <p:cNvSpPr/>
          <p:nvPr userDrawn="1"/>
        </p:nvSpPr>
        <p:spPr>
          <a:xfrm>
            <a:off x="9273922" y="153084"/>
            <a:ext cx="452454" cy="378574"/>
          </a:xfrm>
          <a:prstGeom prst="roundRect">
            <a:avLst>
              <a:gd name="adj" fmla="val 22064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 sz="135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93033" y="705257"/>
            <a:ext cx="7119936" cy="645168"/>
          </a:xfrm>
        </p:spPr>
        <p:txBody>
          <a:bodyPr lIns="0" rIns="0" anchor="ctr">
            <a:noAutofit/>
          </a:bodyPr>
          <a:lstStyle>
            <a:lvl1pPr algn="ctr">
              <a:defRPr sz="3600" b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Write Your Title Here</a:t>
            </a:r>
            <a:endParaRPr lang="en-GB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393033" y="1351536"/>
            <a:ext cx="7119936" cy="462116"/>
          </a:xfrm>
        </p:spPr>
        <p:txBody>
          <a:bodyPr lIns="0" rIns="0" anchor="ctr">
            <a:normAutofit/>
          </a:bodyPr>
          <a:lstStyle>
            <a:lvl1pPr marL="0" indent="0" algn="ctr">
              <a:buNone/>
              <a:defRPr sz="1350" b="0" baseline="0">
                <a:solidFill>
                  <a:schemeClr val="bg1">
                    <a:lumMod val="50000"/>
                  </a:schemeClr>
                </a:solidFill>
                <a:latin typeface="Source Sans Pro Light" panose="020B04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Write Your Article Title Here</a:t>
            </a:r>
            <a:endParaRPr lang="en-GB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866776" y="2374412"/>
            <a:ext cx="2796381" cy="362412"/>
          </a:xfrm>
        </p:spPr>
        <p:txBody>
          <a:bodyPr lIns="0" rIns="0" anchor="ctr">
            <a:noAutofit/>
          </a:bodyPr>
          <a:lstStyle>
            <a:lvl1pPr marL="0" indent="0" algn="l">
              <a:buNone/>
              <a:defRPr sz="1350" b="0" baseline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Write Your Article Title Here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866776" y="2736824"/>
            <a:ext cx="2796381" cy="1301676"/>
          </a:xfrm>
        </p:spPr>
        <p:txBody>
          <a:bodyPr lIns="0" rIns="0" anchor="t">
            <a:normAutofit/>
          </a:bodyPr>
          <a:lstStyle>
            <a:lvl1pPr marL="0" indent="0" algn="l">
              <a:lnSpc>
                <a:spcPts val="1050"/>
              </a:lnSpc>
              <a:buNone/>
              <a:defRPr sz="750" b="0" baseline="0">
                <a:solidFill>
                  <a:srgbClr val="888888"/>
                </a:solidFill>
                <a:latin typeface="Source Sans Pro Light" panose="020B04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Write Your Article Title Here</a:t>
            </a:r>
            <a:endParaRPr lang="en-GB" dirty="0"/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9358509" y="205367"/>
            <a:ext cx="283279" cy="274008"/>
          </a:xfrm>
        </p:spPr>
        <p:txBody>
          <a:bodyPr lIns="0" rIns="0" anchor="ctr">
            <a:noAutofit/>
          </a:bodyPr>
          <a:lstStyle>
            <a:lvl1pPr marL="0" indent="0" algn="ctr">
              <a:buNone/>
              <a:defRPr sz="750" b="1" baseline="0">
                <a:solidFill>
                  <a:schemeClr val="bg1"/>
                </a:solidFill>
                <a:latin typeface="Source Sans Pro" panose="020B0503030403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id-ID" dirty="0"/>
              <a:t>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929002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432">
          <p15:clr>
            <a:srgbClr val="FBAE40"/>
          </p15:clr>
        </p15:guide>
        <p15:guide id="2" pos="672">
          <p15:clr>
            <a:srgbClr val="FBAE40"/>
          </p15:clr>
        </p15:guide>
        <p15:guide id="3" pos="7015">
          <p15:clr>
            <a:srgbClr val="FBAE40"/>
          </p15:clr>
        </p15:guide>
        <p15:guide id="4" orient="horz" pos="388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6978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760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8827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4332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7405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0138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775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1118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115FB-4256-42DD-8C99-C95EEF550AD5}" type="datetimeFigureOut">
              <a:rPr lang="id-ID" smtClean="0"/>
              <a:t>23/01/2018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F8409-B99E-4D4A-804C-9460D2F443A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344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6" r:id="rId12"/>
    <p:sldLayoutId id="214748375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8255" y="-27384"/>
            <a:ext cx="9945555" cy="6885384"/>
          </a:xfrm>
        </p:spPr>
      </p:pic>
      <p:pic>
        <p:nvPicPr>
          <p:cNvPr id="5" name="Picture 1024" descr="logo SyTech_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27" y="260350"/>
            <a:ext cx="2731029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7340" y="1411289"/>
            <a:ext cx="9047823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rgbClr val="993300"/>
                </a:solidFill>
              </a:rPr>
              <a:t>Компания «САЙТЭК»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221970" y="3276601"/>
            <a:ext cx="5824749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0000"/>
                </a:solidFill>
              </a:rPr>
              <a:t>Решения </a:t>
            </a:r>
            <a:r>
              <a:rPr lang="ru-RU" altLang="ru-RU" sz="2400" b="1" dirty="0" err="1">
                <a:solidFill>
                  <a:srgbClr val="000000"/>
                </a:solidFill>
              </a:rPr>
              <a:t>Big</a:t>
            </a:r>
            <a:r>
              <a:rPr lang="ru-RU" altLang="ru-RU" sz="2400" b="1" dirty="0">
                <a:solidFill>
                  <a:srgbClr val="000000"/>
                </a:solidFill>
              </a:rPr>
              <a:t> Data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и </a:t>
            </a:r>
            <a:r>
              <a:rPr lang="en-US" altLang="ru-RU" sz="2400" b="1" dirty="0">
                <a:solidFill>
                  <a:srgbClr val="000000"/>
                </a:solidFill>
              </a:rPr>
              <a:t>D</a:t>
            </a:r>
            <a:r>
              <a:rPr lang="ru-RU" altLang="ru-RU" sz="2400" b="1" dirty="0" err="1" smtClean="0">
                <a:solidFill>
                  <a:srgbClr val="000000"/>
                </a:solidFill>
              </a:rPr>
              <a:t>igital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-сервисы</a:t>
            </a:r>
            <a:r>
              <a:rPr lang="en-US" altLang="ru-RU" sz="2400" b="1" dirty="0" smtClean="0">
                <a:solidFill>
                  <a:srgbClr val="000000"/>
                </a:solidFill>
              </a:rPr>
              <a:t> </a:t>
            </a:r>
            <a:endParaRPr lang="ru-RU" altLang="ru-RU" sz="2400" b="1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0000"/>
                </a:solidFill>
              </a:rPr>
              <a:t>для операторов связи</a:t>
            </a:r>
          </a:p>
        </p:txBody>
      </p:sp>
    </p:spTree>
    <p:extLst>
      <p:ext uri="{BB962C8B-B14F-4D97-AF65-F5344CB8AC3E}">
        <p14:creationId xmlns:p14="http://schemas.microsoft.com/office/powerpoint/2010/main" val="41388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65861" y="768973"/>
            <a:ext cx="7378066" cy="483876"/>
          </a:xfrm>
        </p:spPr>
        <p:txBody>
          <a:bodyPr/>
          <a:lstStyle/>
          <a:p>
            <a:r>
              <a:rPr lang="ru-RU" sz="3200" dirty="0" smtClean="0"/>
              <a:t>Решения по снижению оттока             и увеличению </a:t>
            </a:r>
            <a:r>
              <a:rPr lang="ru-RU" sz="3200" dirty="0" err="1" smtClean="0"/>
              <a:t>допродаж</a:t>
            </a:r>
            <a:endParaRPr lang="id-ID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ru-RU" dirty="0"/>
              <a:t>2</a:t>
            </a:r>
            <a:endParaRPr lang="id-ID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681038" y="1500188"/>
            <a:ext cx="8616156" cy="523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2000" smtClean="0"/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92309" y="2378300"/>
            <a:ext cx="5788819" cy="147015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ru-RU" sz="1600" b="1" dirty="0" err="1" smtClean="0">
                <a:solidFill>
                  <a:schemeClr val="tx1"/>
                </a:solidFill>
              </a:rPr>
              <a:t>Допродажи</a:t>
            </a:r>
            <a:r>
              <a:rPr lang="ru-RU" sz="1600" b="1" dirty="0" smtClean="0">
                <a:solidFill>
                  <a:schemeClr val="tx1"/>
                </a:solidFill>
              </a:rPr>
              <a:t> в ИТМ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Сбор информации о поведении абонентов по данным </a:t>
            </a:r>
            <a:r>
              <a:rPr lang="en-US" sz="1400" dirty="0" smtClean="0">
                <a:solidFill>
                  <a:schemeClr val="tx1"/>
                </a:solidFill>
              </a:rPr>
              <a:t>DPI/URL-F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Комплексный анализ интереса абонентов к продуктам оператора, выбор нескольких лучших предложений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Формирование списков на обзвон с высокой вероятностью продаж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2309" y="1883172"/>
            <a:ext cx="5788819" cy="40546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СПОСОБ ПОЛУЧЕНИЯ ДОПОЛНИТЕЛЬНЫХ ДОХОДОВ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309" y="3938119"/>
            <a:ext cx="5788819" cy="1480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chemeClr val="tx1"/>
                </a:solidFill>
              </a:rPr>
              <a:t>Снижение оттока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</a:rPr>
              <a:t>Сбор информации о поведении абонентов по данным </a:t>
            </a:r>
            <a:r>
              <a:rPr lang="en-US" sz="1400" dirty="0" smtClean="0">
                <a:solidFill>
                  <a:schemeClr val="tx1"/>
                </a:solidFill>
              </a:rPr>
              <a:t>DPI/URL-F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Выявление абонентов, склонных к оттоку</a:t>
            </a:r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Опережающее формирование </a:t>
            </a:r>
            <a:r>
              <a:rPr lang="ru-RU" sz="1400" dirty="0">
                <a:solidFill>
                  <a:schemeClr val="tx1"/>
                </a:solidFill>
              </a:rPr>
              <a:t>списков на </a:t>
            </a:r>
            <a:r>
              <a:rPr lang="ru-RU" sz="1400" dirty="0" err="1" smtClean="0">
                <a:solidFill>
                  <a:schemeClr val="tx1"/>
                </a:solidFill>
              </a:rPr>
              <a:t>обзвон</a:t>
            </a:r>
            <a:r>
              <a:rPr lang="ru-RU" sz="1400" dirty="0" smtClean="0">
                <a:solidFill>
                  <a:schemeClr val="tx1"/>
                </a:solidFill>
              </a:rPr>
              <a:t> для предупреждения оттока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92309" y="5507819"/>
            <a:ext cx="5788819" cy="9996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ru-RU" sz="1600" b="1" dirty="0" smtClean="0">
                <a:solidFill>
                  <a:schemeClr val="tx1"/>
                </a:solidFill>
              </a:rPr>
              <a:t>Продвижение в </a:t>
            </a:r>
            <a:r>
              <a:rPr lang="en-US" sz="1600" b="1" dirty="0" smtClean="0">
                <a:solidFill>
                  <a:schemeClr val="tx1"/>
                </a:solidFill>
              </a:rPr>
              <a:t>digital </a:t>
            </a:r>
            <a:r>
              <a:rPr lang="ru-RU" sz="1600" b="1" dirty="0" smtClean="0">
                <a:solidFill>
                  <a:schemeClr val="tx1"/>
                </a:solidFill>
              </a:rPr>
              <a:t>каналах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</a:rPr>
              <a:t>Сбор информации о поведении абонентов по данным </a:t>
            </a:r>
            <a:r>
              <a:rPr lang="en-US" sz="1400" dirty="0" smtClean="0">
                <a:solidFill>
                  <a:schemeClr val="tx1"/>
                </a:solidFill>
              </a:rPr>
              <a:t>DPI/URL-F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Персонифицированная баннерная реклама на основе предпочтений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573997" y="2378300"/>
            <a:ext cx="2806223" cy="147015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Увеличение </a:t>
            </a:r>
            <a:r>
              <a:rPr lang="en-US" sz="1400" dirty="0" smtClean="0">
                <a:solidFill>
                  <a:schemeClr val="tx1"/>
                </a:solidFill>
              </a:rPr>
              <a:t>ARPU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Повышение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эффективности исходящего </a:t>
            </a:r>
            <a:r>
              <a:rPr lang="ru-RU" sz="1400" dirty="0" err="1" smtClean="0">
                <a:solidFill>
                  <a:schemeClr val="tx1"/>
                </a:solidFill>
              </a:rPr>
              <a:t>телемаркетинга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73996" y="1883172"/>
            <a:ext cx="2806223" cy="40546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РЕЗУЛЬТАТ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73997" y="3938120"/>
            <a:ext cx="2806223" cy="147015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</a:rPr>
              <a:t>Увеличение </a:t>
            </a:r>
            <a:r>
              <a:rPr lang="ru-RU" sz="1400" dirty="0" smtClean="0">
                <a:solidFill>
                  <a:schemeClr val="tx1"/>
                </a:solidFill>
              </a:rPr>
              <a:t>среднего срока жизни (</a:t>
            </a:r>
            <a:r>
              <a:rPr lang="en-US" sz="1400" dirty="0" smtClean="0">
                <a:solidFill>
                  <a:schemeClr val="tx1"/>
                </a:solidFill>
              </a:rPr>
              <a:t>LT) </a:t>
            </a:r>
            <a:r>
              <a:rPr lang="ru-RU" sz="1400" dirty="0" smtClean="0">
                <a:solidFill>
                  <a:schemeClr val="tx1"/>
                </a:solidFill>
              </a:rPr>
              <a:t>абонента</a:t>
            </a:r>
            <a:endParaRPr lang="ru-RU" sz="14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chemeClr val="tx1"/>
                </a:solidFill>
              </a:rPr>
              <a:t>Повышение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эффективности исходящего </a:t>
            </a:r>
            <a:r>
              <a:rPr lang="ru-RU" sz="1400" dirty="0" err="1">
                <a:solidFill>
                  <a:schemeClr val="tx1"/>
                </a:solidFill>
              </a:rPr>
              <a:t>телемаркетинга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73997" y="5505419"/>
            <a:ext cx="2806222" cy="10020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Увеличение </a:t>
            </a:r>
            <a:r>
              <a:rPr lang="en-US" sz="1400" dirty="0" smtClean="0">
                <a:solidFill>
                  <a:schemeClr val="tx1"/>
                </a:solidFill>
              </a:rPr>
              <a:t>ARPU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chemeClr val="tx1"/>
                </a:solidFill>
              </a:rPr>
              <a:t>Повышение эффективности </a:t>
            </a:r>
            <a:r>
              <a:rPr lang="en-US" sz="1400" dirty="0" smtClean="0">
                <a:solidFill>
                  <a:schemeClr val="tx1"/>
                </a:solidFill>
              </a:rPr>
              <a:t>online-</a:t>
            </a:r>
            <a:r>
              <a:rPr lang="ru-RU" sz="1400" dirty="0" smtClean="0">
                <a:solidFill>
                  <a:schemeClr val="tx1"/>
                </a:solidFill>
              </a:rPr>
              <a:t>предложений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43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03021" y="1127113"/>
            <a:ext cx="7378066" cy="483876"/>
          </a:xfrm>
        </p:spPr>
        <p:txBody>
          <a:bodyPr/>
          <a:lstStyle/>
          <a:p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Программные продукты и аналитические модели</a:t>
            </a:r>
            <a:endParaRPr lang="id-ID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3</a:t>
            </a:r>
            <a:endParaRPr lang="id-ID" dirty="0"/>
          </a:p>
        </p:txBody>
      </p:sp>
      <p:grpSp>
        <p:nvGrpSpPr>
          <p:cNvPr id="10" name="Group 2">
            <a:extLst>
              <a:ext uri="{FF2B5EF4-FFF2-40B4-BE49-F238E27FC236}">
                <a16:creationId xmlns="" xmlns:a16="http://schemas.microsoft.com/office/drawing/2014/main" id="{96823DFF-40C9-4629-A7E6-7B3F0A1FDFF6}"/>
              </a:ext>
            </a:extLst>
          </p:cNvPr>
          <p:cNvGrpSpPr/>
          <p:nvPr/>
        </p:nvGrpSpPr>
        <p:grpSpPr>
          <a:xfrm>
            <a:off x="1408178" y="2385708"/>
            <a:ext cx="555023" cy="555023"/>
            <a:chOff x="2020314" y="3644323"/>
            <a:chExt cx="750098" cy="750098"/>
          </a:xfrm>
        </p:grpSpPr>
        <p:sp>
          <p:nvSpPr>
            <p:cNvPr id="11" name="Shape 519">
              <a:extLst>
                <a:ext uri="{FF2B5EF4-FFF2-40B4-BE49-F238E27FC236}">
                  <a16:creationId xmlns="" xmlns:a16="http://schemas.microsoft.com/office/drawing/2014/main" id="{D0E1FCF3-D1CF-4DFB-9137-4993872A2E87}"/>
                </a:ext>
              </a:extLst>
            </p:cNvPr>
            <p:cNvSpPr/>
            <p:nvPr/>
          </p:nvSpPr>
          <p:spPr>
            <a:xfrm>
              <a:off x="2020314" y="3644323"/>
              <a:ext cx="750098" cy="75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sz="1350"/>
            </a:p>
          </p:txBody>
        </p:sp>
        <p:sp>
          <p:nvSpPr>
            <p:cNvPr id="12" name="Shape 525">
              <a:extLst>
                <a:ext uri="{FF2B5EF4-FFF2-40B4-BE49-F238E27FC236}">
                  <a16:creationId xmlns="" xmlns:a16="http://schemas.microsoft.com/office/drawing/2014/main" id="{D1AEEEBC-7DBA-4D24-954F-7132D7C344F0}"/>
                </a:ext>
              </a:extLst>
            </p:cNvPr>
            <p:cNvSpPr/>
            <p:nvPr/>
          </p:nvSpPr>
          <p:spPr>
            <a:xfrm>
              <a:off x="2254834" y="3914878"/>
              <a:ext cx="281058" cy="204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8101"/>
                  </a:moveTo>
                  <a:lnTo>
                    <a:pt x="4418" y="8101"/>
                  </a:lnTo>
                  <a:cubicBezTo>
                    <a:pt x="4147" y="8101"/>
                    <a:pt x="3927" y="8402"/>
                    <a:pt x="3927" y="8776"/>
                  </a:cubicBezTo>
                  <a:cubicBezTo>
                    <a:pt x="3927" y="9149"/>
                    <a:pt x="4147" y="9448"/>
                    <a:pt x="4418" y="9448"/>
                  </a:cubicBezTo>
                  <a:lnTo>
                    <a:pt x="5400" y="9448"/>
                  </a:lnTo>
                  <a:cubicBezTo>
                    <a:pt x="5671" y="9448"/>
                    <a:pt x="5891" y="9149"/>
                    <a:pt x="5891" y="8776"/>
                  </a:cubicBezTo>
                  <a:cubicBezTo>
                    <a:pt x="5891" y="8402"/>
                    <a:pt x="5671" y="8101"/>
                    <a:pt x="5400" y="8101"/>
                  </a:cubicBezTo>
                  <a:moveTo>
                    <a:pt x="11859" y="12529"/>
                  </a:moveTo>
                  <a:lnTo>
                    <a:pt x="11672" y="13126"/>
                  </a:lnTo>
                  <a:lnTo>
                    <a:pt x="9907" y="13126"/>
                  </a:lnTo>
                  <a:cubicBezTo>
                    <a:pt x="9902" y="13157"/>
                    <a:pt x="9900" y="13198"/>
                    <a:pt x="9900" y="13256"/>
                  </a:cubicBezTo>
                  <a:lnTo>
                    <a:pt x="9900" y="13469"/>
                  </a:lnTo>
                  <a:cubicBezTo>
                    <a:pt x="9900" y="13629"/>
                    <a:pt x="9902" y="13724"/>
                    <a:pt x="9907" y="13755"/>
                  </a:cubicBezTo>
                  <a:lnTo>
                    <a:pt x="11571" y="13755"/>
                  </a:lnTo>
                  <a:lnTo>
                    <a:pt x="11391" y="14340"/>
                  </a:lnTo>
                  <a:lnTo>
                    <a:pt x="9944" y="14340"/>
                  </a:lnTo>
                  <a:cubicBezTo>
                    <a:pt x="10001" y="14842"/>
                    <a:pt x="10124" y="15237"/>
                    <a:pt x="10311" y="15521"/>
                  </a:cubicBezTo>
                  <a:cubicBezTo>
                    <a:pt x="10526" y="15874"/>
                    <a:pt x="10819" y="16051"/>
                    <a:pt x="11189" y="16051"/>
                  </a:cubicBezTo>
                  <a:cubicBezTo>
                    <a:pt x="11428" y="16051"/>
                    <a:pt x="11628" y="16002"/>
                    <a:pt x="11786" y="15899"/>
                  </a:cubicBezTo>
                  <a:cubicBezTo>
                    <a:pt x="11930" y="15810"/>
                    <a:pt x="12093" y="15655"/>
                    <a:pt x="12277" y="15438"/>
                  </a:cubicBezTo>
                  <a:lnTo>
                    <a:pt x="12277" y="16469"/>
                  </a:lnTo>
                  <a:cubicBezTo>
                    <a:pt x="11950" y="16739"/>
                    <a:pt x="11587" y="16879"/>
                    <a:pt x="11189" y="16879"/>
                  </a:cubicBezTo>
                  <a:cubicBezTo>
                    <a:pt x="10546" y="16879"/>
                    <a:pt x="10044" y="16624"/>
                    <a:pt x="9684" y="16116"/>
                  </a:cubicBezTo>
                  <a:cubicBezTo>
                    <a:pt x="9372" y="15676"/>
                    <a:pt x="9178" y="15085"/>
                    <a:pt x="9101" y="14340"/>
                  </a:cubicBezTo>
                  <a:lnTo>
                    <a:pt x="8547" y="14340"/>
                  </a:lnTo>
                  <a:lnTo>
                    <a:pt x="8741" y="13755"/>
                  </a:lnTo>
                  <a:lnTo>
                    <a:pt x="9064" y="13755"/>
                  </a:lnTo>
                  <a:cubicBezTo>
                    <a:pt x="9061" y="13711"/>
                    <a:pt x="9056" y="13668"/>
                    <a:pt x="9054" y="13616"/>
                  </a:cubicBezTo>
                  <a:cubicBezTo>
                    <a:pt x="9051" y="13567"/>
                    <a:pt x="9050" y="13513"/>
                    <a:pt x="9050" y="13458"/>
                  </a:cubicBezTo>
                  <a:cubicBezTo>
                    <a:pt x="9050" y="13415"/>
                    <a:pt x="9051" y="13365"/>
                    <a:pt x="9054" y="13309"/>
                  </a:cubicBezTo>
                  <a:cubicBezTo>
                    <a:pt x="9056" y="13256"/>
                    <a:pt x="9061" y="13194"/>
                    <a:pt x="9064" y="13126"/>
                  </a:cubicBezTo>
                  <a:lnTo>
                    <a:pt x="8547" y="13126"/>
                  </a:lnTo>
                  <a:lnTo>
                    <a:pt x="8734" y="12529"/>
                  </a:lnTo>
                  <a:lnTo>
                    <a:pt x="9115" y="12529"/>
                  </a:lnTo>
                  <a:cubicBezTo>
                    <a:pt x="9235" y="11820"/>
                    <a:pt x="9453" y="11256"/>
                    <a:pt x="9770" y="10840"/>
                  </a:cubicBezTo>
                  <a:cubicBezTo>
                    <a:pt x="10140" y="10360"/>
                    <a:pt x="10614" y="10123"/>
                    <a:pt x="11189" y="10123"/>
                  </a:cubicBezTo>
                  <a:cubicBezTo>
                    <a:pt x="11606" y="10123"/>
                    <a:pt x="12033" y="10317"/>
                    <a:pt x="12471" y="10698"/>
                  </a:cubicBezTo>
                  <a:lnTo>
                    <a:pt x="12139" y="11544"/>
                  </a:lnTo>
                  <a:cubicBezTo>
                    <a:pt x="11832" y="11149"/>
                    <a:pt x="11496" y="10951"/>
                    <a:pt x="11131" y="10951"/>
                  </a:cubicBezTo>
                  <a:cubicBezTo>
                    <a:pt x="10810" y="10951"/>
                    <a:pt x="10541" y="11114"/>
                    <a:pt x="10325" y="11443"/>
                  </a:cubicBezTo>
                  <a:cubicBezTo>
                    <a:pt x="10144" y="11734"/>
                    <a:pt x="10019" y="12098"/>
                    <a:pt x="9958" y="12529"/>
                  </a:cubicBezTo>
                  <a:cubicBezTo>
                    <a:pt x="9958" y="12529"/>
                    <a:pt x="11859" y="12529"/>
                    <a:pt x="11859" y="12529"/>
                  </a:cubicBezTo>
                  <a:close/>
                  <a:moveTo>
                    <a:pt x="10800" y="8101"/>
                  </a:moveTo>
                  <a:cubicBezTo>
                    <a:pt x="8631" y="8101"/>
                    <a:pt x="6872" y="10518"/>
                    <a:pt x="6872" y="13499"/>
                  </a:cubicBezTo>
                  <a:cubicBezTo>
                    <a:pt x="6872" y="16482"/>
                    <a:pt x="8631" y="18899"/>
                    <a:pt x="10800" y="18899"/>
                  </a:cubicBezTo>
                  <a:cubicBezTo>
                    <a:pt x="12969" y="18899"/>
                    <a:pt x="14727" y="16482"/>
                    <a:pt x="14727" y="13499"/>
                  </a:cubicBezTo>
                  <a:cubicBezTo>
                    <a:pt x="14727" y="10518"/>
                    <a:pt x="12969" y="8101"/>
                    <a:pt x="10800" y="8101"/>
                  </a:cubicBezTo>
                  <a:moveTo>
                    <a:pt x="20127" y="8101"/>
                  </a:moveTo>
                  <a:cubicBezTo>
                    <a:pt x="19857" y="8101"/>
                    <a:pt x="19636" y="7799"/>
                    <a:pt x="19636" y="7425"/>
                  </a:cubicBezTo>
                  <a:cubicBezTo>
                    <a:pt x="19636" y="7052"/>
                    <a:pt x="19857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9"/>
                    <a:pt x="20399" y="8101"/>
                    <a:pt x="20127" y="8101"/>
                  </a:cubicBezTo>
                  <a:moveTo>
                    <a:pt x="20618" y="17672"/>
                  </a:moveTo>
                  <a:cubicBezTo>
                    <a:pt x="20464" y="17600"/>
                    <a:pt x="20299" y="17549"/>
                    <a:pt x="20127" y="17549"/>
                  </a:cubicBezTo>
                  <a:cubicBezTo>
                    <a:pt x="19314" y="17549"/>
                    <a:pt x="18655" y="18459"/>
                    <a:pt x="18655" y="19575"/>
                  </a:cubicBezTo>
                  <a:cubicBezTo>
                    <a:pt x="18655" y="19814"/>
                    <a:pt x="18690" y="20038"/>
                    <a:pt x="18745" y="20250"/>
                  </a:cubicBezTo>
                  <a:lnTo>
                    <a:pt x="2854" y="20250"/>
                  </a:lnTo>
                  <a:cubicBezTo>
                    <a:pt x="2910" y="20038"/>
                    <a:pt x="2946" y="19814"/>
                    <a:pt x="2946" y="19575"/>
                  </a:cubicBezTo>
                  <a:cubicBezTo>
                    <a:pt x="2946" y="18459"/>
                    <a:pt x="2285" y="17549"/>
                    <a:pt x="1472" y="17549"/>
                  </a:cubicBezTo>
                  <a:cubicBezTo>
                    <a:pt x="1299" y="17549"/>
                    <a:pt x="1136" y="17600"/>
                    <a:pt x="981" y="17672"/>
                  </a:cubicBezTo>
                  <a:lnTo>
                    <a:pt x="981" y="9324"/>
                  </a:lnTo>
                  <a:cubicBezTo>
                    <a:pt x="1136" y="9404"/>
                    <a:pt x="1299" y="9448"/>
                    <a:pt x="1472" y="9448"/>
                  </a:cubicBezTo>
                  <a:cubicBezTo>
                    <a:pt x="2285" y="9448"/>
                    <a:pt x="2946" y="8544"/>
                    <a:pt x="2946" y="7425"/>
                  </a:cubicBezTo>
                  <a:cubicBezTo>
                    <a:pt x="2946" y="7188"/>
                    <a:pt x="2910" y="6962"/>
                    <a:pt x="2854" y="6750"/>
                  </a:cubicBezTo>
                  <a:lnTo>
                    <a:pt x="18745" y="6750"/>
                  </a:lnTo>
                  <a:cubicBezTo>
                    <a:pt x="18690" y="6962"/>
                    <a:pt x="18655" y="7188"/>
                    <a:pt x="18655" y="7425"/>
                  </a:cubicBezTo>
                  <a:cubicBezTo>
                    <a:pt x="18655" y="8544"/>
                    <a:pt x="19314" y="9448"/>
                    <a:pt x="20127" y="9448"/>
                  </a:cubicBezTo>
                  <a:cubicBezTo>
                    <a:pt x="20299" y="9448"/>
                    <a:pt x="20464" y="9404"/>
                    <a:pt x="20618" y="9324"/>
                  </a:cubicBezTo>
                  <a:cubicBezTo>
                    <a:pt x="20618" y="9324"/>
                    <a:pt x="20618" y="17672"/>
                    <a:pt x="20618" y="17672"/>
                  </a:cubicBezTo>
                  <a:close/>
                  <a:moveTo>
                    <a:pt x="20127" y="20250"/>
                  </a:moveTo>
                  <a:cubicBezTo>
                    <a:pt x="19857" y="20250"/>
                    <a:pt x="19636" y="19948"/>
                    <a:pt x="19636" y="19575"/>
                  </a:cubicBezTo>
                  <a:cubicBezTo>
                    <a:pt x="19636" y="19204"/>
                    <a:pt x="19857" y="18899"/>
                    <a:pt x="20127" y="18899"/>
                  </a:cubicBezTo>
                  <a:cubicBezTo>
                    <a:pt x="20399" y="18899"/>
                    <a:pt x="20618" y="19204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2" y="20250"/>
                  </a:moveTo>
                  <a:cubicBezTo>
                    <a:pt x="1201" y="20250"/>
                    <a:pt x="981" y="19948"/>
                    <a:pt x="981" y="19575"/>
                  </a:cubicBezTo>
                  <a:cubicBezTo>
                    <a:pt x="981" y="19204"/>
                    <a:pt x="1201" y="18899"/>
                    <a:pt x="1472" y="18899"/>
                  </a:cubicBezTo>
                  <a:cubicBezTo>
                    <a:pt x="1743" y="18899"/>
                    <a:pt x="1963" y="19204"/>
                    <a:pt x="1963" y="19575"/>
                  </a:cubicBezTo>
                  <a:cubicBezTo>
                    <a:pt x="1963" y="19948"/>
                    <a:pt x="1743" y="20250"/>
                    <a:pt x="1472" y="20250"/>
                  </a:cubicBezTo>
                  <a:moveTo>
                    <a:pt x="1472" y="6750"/>
                  </a:moveTo>
                  <a:cubicBezTo>
                    <a:pt x="1743" y="6750"/>
                    <a:pt x="1963" y="7052"/>
                    <a:pt x="1963" y="7425"/>
                  </a:cubicBezTo>
                  <a:cubicBezTo>
                    <a:pt x="1963" y="7799"/>
                    <a:pt x="1743" y="8101"/>
                    <a:pt x="1472" y="8101"/>
                  </a:cubicBezTo>
                  <a:cubicBezTo>
                    <a:pt x="1201" y="8101"/>
                    <a:pt x="981" y="7799"/>
                    <a:pt x="981" y="7425"/>
                  </a:cubicBezTo>
                  <a:cubicBezTo>
                    <a:pt x="981" y="7052"/>
                    <a:pt x="1201" y="6750"/>
                    <a:pt x="1472" y="6750"/>
                  </a:cubicBezTo>
                  <a:moveTo>
                    <a:pt x="20618" y="5400"/>
                  </a:moveTo>
                  <a:lnTo>
                    <a:pt x="981" y="5400"/>
                  </a:lnTo>
                  <a:cubicBezTo>
                    <a:pt x="440" y="5400"/>
                    <a:pt x="0" y="6006"/>
                    <a:pt x="0" y="6750"/>
                  </a:cubicBezTo>
                  <a:lnTo>
                    <a:pt x="0" y="20250"/>
                  </a:lnTo>
                  <a:cubicBezTo>
                    <a:pt x="0" y="20994"/>
                    <a:pt x="440" y="21600"/>
                    <a:pt x="981" y="21600"/>
                  </a:cubicBezTo>
                  <a:lnTo>
                    <a:pt x="20618" y="21600"/>
                  </a:lnTo>
                  <a:cubicBezTo>
                    <a:pt x="21160" y="21600"/>
                    <a:pt x="21600" y="20994"/>
                    <a:pt x="21600" y="20250"/>
                  </a:cubicBezTo>
                  <a:lnTo>
                    <a:pt x="21600" y="6750"/>
                  </a:lnTo>
                  <a:cubicBezTo>
                    <a:pt x="21600" y="6006"/>
                    <a:pt x="21160" y="5400"/>
                    <a:pt x="20618" y="5400"/>
                  </a:cubicBezTo>
                  <a:moveTo>
                    <a:pt x="17181" y="17549"/>
                  </a:moveTo>
                  <a:lnTo>
                    <a:pt x="16200" y="17549"/>
                  </a:lnTo>
                  <a:cubicBezTo>
                    <a:pt x="15928" y="17549"/>
                    <a:pt x="15709" y="17853"/>
                    <a:pt x="15709" y="18226"/>
                  </a:cubicBezTo>
                  <a:cubicBezTo>
                    <a:pt x="15709" y="18601"/>
                    <a:pt x="15928" y="18899"/>
                    <a:pt x="16200" y="18899"/>
                  </a:cubicBezTo>
                  <a:lnTo>
                    <a:pt x="17181" y="18899"/>
                  </a:lnTo>
                  <a:cubicBezTo>
                    <a:pt x="17453" y="18899"/>
                    <a:pt x="17673" y="18601"/>
                    <a:pt x="17673" y="18226"/>
                  </a:cubicBezTo>
                  <a:cubicBezTo>
                    <a:pt x="17673" y="17853"/>
                    <a:pt x="17453" y="17549"/>
                    <a:pt x="17181" y="17549"/>
                  </a:cubicBezTo>
                  <a:moveTo>
                    <a:pt x="4418" y="1351"/>
                  </a:moveTo>
                  <a:lnTo>
                    <a:pt x="17181" y="1351"/>
                  </a:lnTo>
                  <a:cubicBezTo>
                    <a:pt x="17453" y="1351"/>
                    <a:pt x="17673" y="1049"/>
                    <a:pt x="17673" y="675"/>
                  </a:cubicBezTo>
                  <a:cubicBezTo>
                    <a:pt x="17673" y="302"/>
                    <a:pt x="17453" y="0"/>
                    <a:pt x="17181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9"/>
                    <a:pt x="4147" y="1351"/>
                    <a:pt x="4418" y="1351"/>
                  </a:cubicBezTo>
                  <a:moveTo>
                    <a:pt x="2454" y="4049"/>
                  </a:moveTo>
                  <a:lnTo>
                    <a:pt x="19146" y="4049"/>
                  </a:lnTo>
                  <a:cubicBezTo>
                    <a:pt x="19416" y="4049"/>
                    <a:pt x="19636" y="3748"/>
                    <a:pt x="19636" y="3376"/>
                  </a:cubicBezTo>
                  <a:cubicBezTo>
                    <a:pt x="19636" y="3003"/>
                    <a:pt x="19416" y="2698"/>
                    <a:pt x="19146" y="2698"/>
                  </a:cubicBezTo>
                  <a:lnTo>
                    <a:pt x="2454" y="2698"/>
                  </a:lnTo>
                  <a:cubicBezTo>
                    <a:pt x="2184" y="2698"/>
                    <a:pt x="1963" y="3003"/>
                    <a:pt x="1963" y="3376"/>
                  </a:cubicBezTo>
                  <a:cubicBezTo>
                    <a:pt x="1963" y="3748"/>
                    <a:pt x="2184" y="4049"/>
                    <a:pt x="2454" y="4049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/>
            </a:p>
          </p:txBody>
        </p:sp>
      </p:grpSp>
      <p:sp>
        <p:nvSpPr>
          <p:cNvPr id="13" name="Text Placeholder 15">
            <a:extLst>
              <a:ext uri="{FF2B5EF4-FFF2-40B4-BE49-F238E27FC236}">
                <a16:creationId xmlns="" xmlns:a16="http://schemas.microsoft.com/office/drawing/2014/main" id="{C6FECA51-11F6-45F5-ACFC-71B86A9FA576}"/>
              </a:ext>
            </a:extLst>
          </p:cNvPr>
          <p:cNvSpPr txBox="1">
            <a:spLocks/>
          </p:cNvSpPr>
          <p:nvPr/>
        </p:nvSpPr>
        <p:spPr>
          <a:xfrm>
            <a:off x="2117704" y="2528219"/>
            <a:ext cx="2553355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 smtClean="0">
                <a:solidFill>
                  <a:schemeClr val="bg1">
                    <a:lumMod val="95000"/>
                  </a:schemeClr>
                </a:solidFill>
              </a:rPr>
              <a:t>Upsell &amp; Churn </a:t>
            </a:r>
            <a:r>
              <a:rPr lang="ru-RU" sz="1350" dirty="0" smtClean="0">
                <a:solidFill>
                  <a:schemeClr val="bg1">
                    <a:lumMod val="95000"/>
                  </a:schemeClr>
                </a:solidFill>
              </a:rPr>
              <a:t>модели</a:t>
            </a:r>
            <a:endParaRPr lang="id-ID" sz="135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5" name="Group 4">
            <a:extLst>
              <a:ext uri="{FF2B5EF4-FFF2-40B4-BE49-F238E27FC236}">
                <a16:creationId xmlns="" xmlns:a16="http://schemas.microsoft.com/office/drawing/2014/main" id="{ED8E7AC5-AFD2-4637-965B-F3FF34EAD1A4}"/>
              </a:ext>
            </a:extLst>
          </p:cNvPr>
          <p:cNvGrpSpPr/>
          <p:nvPr/>
        </p:nvGrpSpPr>
        <p:grpSpPr>
          <a:xfrm>
            <a:off x="5309124" y="2410625"/>
            <a:ext cx="555023" cy="555023"/>
            <a:chOff x="6535400" y="2464502"/>
            <a:chExt cx="750098" cy="750098"/>
          </a:xfrm>
        </p:grpSpPr>
        <p:sp>
          <p:nvSpPr>
            <p:cNvPr id="16" name="Shape 521">
              <a:extLst>
                <a:ext uri="{FF2B5EF4-FFF2-40B4-BE49-F238E27FC236}">
                  <a16:creationId xmlns="" xmlns:a16="http://schemas.microsoft.com/office/drawing/2014/main" id="{164C899F-133D-43A0-B03F-45D735B97068}"/>
                </a:ext>
              </a:extLst>
            </p:cNvPr>
            <p:cNvSpPr/>
            <p:nvPr/>
          </p:nvSpPr>
          <p:spPr>
            <a:xfrm>
              <a:off x="6535400" y="2464502"/>
              <a:ext cx="750098" cy="75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sz="1350"/>
            </a:p>
          </p:txBody>
        </p:sp>
        <p:sp>
          <p:nvSpPr>
            <p:cNvPr id="17" name="Shape 527">
              <a:extLst>
                <a:ext uri="{FF2B5EF4-FFF2-40B4-BE49-F238E27FC236}">
                  <a16:creationId xmlns="" xmlns:a16="http://schemas.microsoft.com/office/drawing/2014/main" id="{40B26A3F-46B4-475F-A3A0-AD2D3DA3E0B2}"/>
                </a:ext>
              </a:extLst>
            </p:cNvPr>
            <p:cNvSpPr/>
            <p:nvPr/>
          </p:nvSpPr>
          <p:spPr>
            <a:xfrm>
              <a:off x="6769920" y="2724564"/>
              <a:ext cx="281058" cy="22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399"/>
                  </a:moveTo>
                  <a:cubicBezTo>
                    <a:pt x="4687" y="18711"/>
                    <a:pt x="5897" y="18035"/>
                    <a:pt x="7135" y="17494"/>
                  </a:cubicBezTo>
                  <a:lnTo>
                    <a:pt x="7173" y="17476"/>
                  </a:lnTo>
                  <a:cubicBezTo>
                    <a:pt x="8055" y="17190"/>
                    <a:pt x="9626" y="16040"/>
                    <a:pt x="9626" y="13571"/>
                  </a:cubicBezTo>
                  <a:cubicBezTo>
                    <a:pt x="9626" y="11475"/>
                    <a:pt x="8932" y="10453"/>
                    <a:pt x="8558" y="9903"/>
                  </a:cubicBezTo>
                  <a:cubicBezTo>
                    <a:pt x="8484" y="9791"/>
                    <a:pt x="8394" y="9648"/>
                    <a:pt x="8415" y="9679"/>
                  </a:cubicBezTo>
                  <a:cubicBezTo>
                    <a:pt x="8384" y="9600"/>
                    <a:pt x="8238" y="9128"/>
                    <a:pt x="8450" y="8035"/>
                  </a:cubicBezTo>
                  <a:cubicBezTo>
                    <a:pt x="8550" y="7523"/>
                    <a:pt x="8381" y="7241"/>
                    <a:pt x="8381" y="7241"/>
                  </a:cubicBezTo>
                  <a:cubicBezTo>
                    <a:pt x="8113" y="6503"/>
                    <a:pt x="7615" y="5133"/>
                    <a:pt x="7989" y="4024"/>
                  </a:cubicBezTo>
                  <a:cubicBezTo>
                    <a:pt x="8491" y="2490"/>
                    <a:pt x="8935" y="2190"/>
                    <a:pt x="9741" y="1745"/>
                  </a:cubicBezTo>
                  <a:cubicBezTo>
                    <a:pt x="9789" y="1721"/>
                    <a:pt x="9834" y="1690"/>
                    <a:pt x="9877" y="1657"/>
                  </a:cubicBezTo>
                  <a:cubicBezTo>
                    <a:pt x="10030" y="1534"/>
                    <a:pt x="10676" y="1201"/>
                    <a:pt x="11404" y="1201"/>
                  </a:cubicBezTo>
                  <a:cubicBezTo>
                    <a:pt x="11769" y="1201"/>
                    <a:pt x="12075" y="1285"/>
                    <a:pt x="12318" y="1452"/>
                  </a:cubicBezTo>
                  <a:cubicBezTo>
                    <a:pt x="12610" y="1653"/>
                    <a:pt x="12891" y="2039"/>
                    <a:pt x="13312" y="3268"/>
                  </a:cubicBezTo>
                  <a:cubicBezTo>
                    <a:pt x="14102" y="5468"/>
                    <a:pt x="13602" y="6698"/>
                    <a:pt x="13350" y="7124"/>
                  </a:cubicBezTo>
                  <a:cubicBezTo>
                    <a:pt x="13184" y="7406"/>
                    <a:pt x="13126" y="7764"/>
                    <a:pt x="13192" y="8103"/>
                  </a:cubicBezTo>
                  <a:cubicBezTo>
                    <a:pt x="13387" y="9108"/>
                    <a:pt x="13260" y="9536"/>
                    <a:pt x="13228" y="9619"/>
                  </a:cubicBezTo>
                  <a:cubicBezTo>
                    <a:pt x="13220" y="9630"/>
                    <a:pt x="13102" y="9813"/>
                    <a:pt x="13042" y="9903"/>
                  </a:cubicBezTo>
                  <a:cubicBezTo>
                    <a:pt x="12669" y="10453"/>
                    <a:pt x="11974" y="11475"/>
                    <a:pt x="11974" y="13571"/>
                  </a:cubicBezTo>
                  <a:cubicBezTo>
                    <a:pt x="11974" y="16040"/>
                    <a:pt x="13546" y="17190"/>
                    <a:pt x="14428" y="17476"/>
                  </a:cubicBezTo>
                  <a:lnTo>
                    <a:pt x="14467" y="17494"/>
                  </a:lnTo>
                  <a:cubicBezTo>
                    <a:pt x="15704" y="18035"/>
                    <a:pt x="16914" y="18711"/>
                    <a:pt x="17144" y="20399"/>
                  </a:cubicBezTo>
                  <a:cubicBezTo>
                    <a:pt x="17144" y="20399"/>
                    <a:pt x="4457" y="20399"/>
                    <a:pt x="4457" y="20399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71"/>
                  </a:cubicBezTo>
                  <a:cubicBezTo>
                    <a:pt x="12955" y="11596"/>
                    <a:pt x="13679" y="10900"/>
                    <a:pt x="13958" y="10420"/>
                  </a:cubicBezTo>
                  <a:cubicBezTo>
                    <a:pt x="13958" y="10420"/>
                    <a:pt x="14532" y="9807"/>
                    <a:pt x="14147" y="7825"/>
                  </a:cubicBezTo>
                  <a:cubicBezTo>
                    <a:pt x="14788" y="6739"/>
                    <a:pt x="14996" y="4971"/>
                    <a:pt x="14212" y="2788"/>
                  </a:cubicBezTo>
                  <a:cubicBezTo>
                    <a:pt x="13774" y="1512"/>
                    <a:pt x="13390" y="813"/>
                    <a:pt x="12802" y="410"/>
                  </a:cubicBezTo>
                  <a:cubicBezTo>
                    <a:pt x="12371" y="110"/>
                    <a:pt x="11879" y="0"/>
                    <a:pt x="11404" y="0"/>
                  </a:cubicBezTo>
                  <a:cubicBezTo>
                    <a:pt x="10517" y="0"/>
                    <a:pt x="9676" y="383"/>
                    <a:pt x="9338" y="653"/>
                  </a:cubicBezTo>
                  <a:cubicBezTo>
                    <a:pt x="8358" y="1192"/>
                    <a:pt x="7697" y="1686"/>
                    <a:pt x="7077" y="3581"/>
                  </a:cubicBezTo>
                  <a:cubicBezTo>
                    <a:pt x="6540" y="5168"/>
                    <a:pt x="7179" y="6891"/>
                    <a:pt x="7494" y="7759"/>
                  </a:cubicBezTo>
                  <a:cubicBezTo>
                    <a:pt x="7110" y="9740"/>
                    <a:pt x="7642" y="10420"/>
                    <a:pt x="7642" y="10420"/>
                  </a:cubicBezTo>
                  <a:cubicBezTo>
                    <a:pt x="7923" y="10900"/>
                    <a:pt x="8645" y="11596"/>
                    <a:pt x="8645" y="13571"/>
                  </a:cubicBezTo>
                  <a:cubicBezTo>
                    <a:pt x="8645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2"/>
                  </a:cubicBezTo>
                  <a:cubicBezTo>
                    <a:pt x="3436" y="21002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5" y="21600"/>
                    <a:pt x="18165" y="21002"/>
                    <a:pt x="18165" y="21002"/>
                  </a:cubicBezTo>
                  <a:cubicBezTo>
                    <a:pt x="18165" y="17760"/>
                    <a:pt x="15833" y="16819"/>
                    <a:pt x="14715" y="16328"/>
                  </a:cubicBezTo>
                  <a:moveTo>
                    <a:pt x="19517" y="15006"/>
                  </a:moveTo>
                  <a:cubicBezTo>
                    <a:pt x="19517" y="15006"/>
                    <a:pt x="18417" y="14699"/>
                    <a:pt x="18417" y="12954"/>
                  </a:cubicBezTo>
                  <a:cubicBezTo>
                    <a:pt x="18417" y="11417"/>
                    <a:pt x="18795" y="10878"/>
                    <a:pt x="19018" y="10505"/>
                  </a:cubicBezTo>
                  <a:cubicBezTo>
                    <a:pt x="19018" y="10505"/>
                    <a:pt x="19444" y="9976"/>
                    <a:pt x="19137" y="8434"/>
                  </a:cubicBezTo>
                  <a:cubicBezTo>
                    <a:pt x="19389" y="7761"/>
                    <a:pt x="19902" y="6419"/>
                    <a:pt x="19471" y="5184"/>
                  </a:cubicBezTo>
                  <a:cubicBezTo>
                    <a:pt x="18975" y="3713"/>
                    <a:pt x="18646" y="3326"/>
                    <a:pt x="17861" y="2907"/>
                  </a:cubicBezTo>
                  <a:cubicBezTo>
                    <a:pt x="17592" y="2698"/>
                    <a:pt x="16919" y="2400"/>
                    <a:pt x="16208" y="2400"/>
                  </a:cubicBezTo>
                  <a:cubicBezTo>
                    <a:pt x="15874" y="2400"/>
                    <a:pt x="15532" y="2472"/>
                    <a:pt x="15219" y="2646"/>
                  </a:cubicBezTo>
                  <a:cubicBezTo>
                    <a:pt x="15345" y="3035"/>
                    <a:pt x="15450" y="3418"/>
                    <a:pt x="15525" y="3798"/>
                  </a:cubicBezTo>
                  <a:cubicBezTo>
                    <a:pt x="15539" y="3789"/>
                    <a:pt x="15550" y="3777"/>
                    <a:pt x="15564" y="3768"/>
                  </a:cubicBezTo>
                  <a:cubicBezTo>
                    <a:pt x="15730" y="3656"/>
                    <a:pt x="15948" y="3601"/>
                    <a:pt x="16208" y="3601"/>
                  </a:cubicBezTo>
                  <a:cubicBezTo>
                    <a:pt x="16718" y="3601"/>
                    <a:pt x="17211" y="3826"/>
                    <a:pt x="17333" y="3917"/>
                  </a:cubicBezTo>
                  <a:cubicBezTo>
                    <a:pt x="17375" y="3951"/>
                    <a:pt x="17421" y="3984"/>
                    <a:pt x="17468" y="4006"/>
                  </a:cubicBezTo>
                  <a:cubicBezTo>
                    <a:pt x="17951" y="4265"/>
                    <a:pt x="18131" y="4359"/>
                    <a:pt x="18563" y="5640"/>
                  </a:cubicBezTo>
                  <a:cubicBezTo>
                    <a:pt x="18822" y="6386"/>
                    <a:pt x="18453" y="7378"/>
                    <a:pt x="18254" y="7910"/>
                  </a:cubicBezTo>
                  <a:cubicBezTo>
                    <a:pt x="18161" y="8154"/>
                    <a:pt x="18131" y="8458"/>
                    <a:pt x="18183" y="8718"/>
                  </a:cubicBezTo>
                  <a:cubicBezTo>
                    <a:pt x="18317" y="9392"/>
                    <a:pt x="18255" y="9706"/>
                    <a:pt x="18233" y="9783"/>
                  </a:cubicBezTo>
                  <a:cubicBezTo>
                    <a:pt x="18231" y="9789"/>
                    <a:pt x="18227" y="9793"/>
                    <a:pt x="18225" y="9798"/>
                  </a:cubicBezTo>
                  <a:lnTo>
                    <a:pt x="18192" y="9853"/>
                  </a:lnTo>
                  <a:cubicBezTo>
                    <a:pt x="17927" y="10290"/>
                    <a:pt x="17435" y="11105"/>
                    <a:pt x="17435" y="12954"/>
                  </a:cubicBezTo>
                  <a:cubicBezTo>
                    <a:pt x="17435" y="15018"/>
                    <a:pt x="18570" y="15932"/>
                    <a:pt x="19230" y="16154"/>
                  </a:cubicBezTo>
                  <a:cubicBezTo>
                    <a:pt x="19857" y="16429"/>
                    <a:pt x="20435" y="16857"/>
                    <a:pt x="20583" y="18001"/>
                  </a:cubicBezTo>
                  <a:lnTo>
                    <a:pt x="18459" y="18001"/>
                  </a:lnTo>
                  <a:cubicBezTo>
                    <a:pt x="18648" y="18353"/>
                    <a:pt x="18803" y="18754"/>
                    <a:pt x="18920" y="19199"/>
                  </a:cubicBezTo>
                  <a:lnTo>
                    <a:pt x="21110" y="19199"/>
                  </a:lnTo>
                  <a:cubicBezTo>
                    <a:pt x="21600" y="19199"/>
                    <a:pt x="21600" y="18598"/>
                    <a:pt x="21600" y="18598"/>
                  </a:cubicBezTo>
                  <a:cubicBezTo>
                    <a:pt x="21600" y="16200"/>
                    <a:pt x="20411" y="15387"/>
                    <a:pt x="19517" y="15006"/>
                  </a:cubicBezTo>
                  <a:moveTo>
                    <a:pt x="2371" y="16154"/>
                  </a:moveTo>
                  <a:cubicBezTo>
                    <a:pt x="3031" y="15932"/>
                    <a:pt x="4167" y="15018"/>
                    <a:pt x="4167" y="12954"/>
                  </a:cubicBezTo>
                  <a:cubicBezTo>
                    <a:pt x="4167" y="11105"/>
                    <a:pt x="3674" y="10290"/>
                    <a:pt x="3409" y="9853"/>
                  </a:cubicBezTo>
                  <a:lnTo>
                    <a:pt x="3376" y="9798"/>
                  </a:lnTo>
                  <a:cubicBezTo>
                    <a:pt x="3374" y="9793"/>
                    <a:pt x="3370" y="9789"/>
                    <a:pt x="3367" y="9783"/>
                  </a:cubicBezTo>
                  <a:cubicBezTo>
                    <a:pt x="3346" y="9706"/>
                    <a:pt x="3284" y="9392"/>
                    <a:pt x="3418" y="8718"/>
                  </a:cubicBezTo>
                  <a:cubicBezTo>
                    <a:pt x="3470" y="8458"/>
                    <a:pt x="3439" y="8154"/>
                    <a:pt x="3347" y="7910"/>
                  </a:cubicBezTo>
                  <a:cubicBezTo>
                    <a:pt x="3148" y="7378"/>
                    <a:pt x="2778" y="6386"/>
                    <a:pt x="3038" y="5640"/>
                  </a:cubicBezTo>
                  <a:cubicBezTo>
                    <a:pt x="3469" y="4359"/>
                    <a:pt x="3650" y="4265"/>
                    <a:pt x="4134" y="4006"/>
                  </a:cubicBezTo>
                  <a:cubicBezTo>
                    <a:pt x="4180" y="3984"/>
                    <a:pt x="4225" y="3951"/>
                    <a:pt x="4269" y="3917"/>
                  </a:cubicBezTo>
                  <a:cubicBezTo>
                    <a:pt x="4389" y="3826"/>
                    <a:pt x="4884" y="3601"/>
                    <a:pt x="5392" y="3601"/>
                  </a:cubicBezTo>
                  <a:cubicBezTo>
                    <a:pt x="5637" y="3601"/>
                    <a:pt x="5840" y="3654"/>
                    <a:pt x="6002" y="3755"/>
                  </a:cubicBezTo>
                  <a:cubicBezTo>
                    <a:pt x="6045" y="3548"/>
                    <a:pt x="6096" y="3340"/>
                    <a:pt x="6166" y="3134"/>
                  </a:cubicBezTo>
                  <a:cubicBezTo>
                    <a:pt x="6225" y="2951"/>
                    <a:pt x="6289" y="2792"/>
                    <a:pt x="6352" y="2629"/>
                  </a:cubicBezTo>
                  <a:cubicBezTo>
                    <a:pt x="6046" y="2466"/>
                    <a:pt x="5717" y="2400"/>
                    <a:pt x="5392" y="2400"/>
                  </a:cubicBezTo>
                  <a:cubicBezTo>
                    <a:pt x="4683" y="2400"/>
                    <a:pt x="4009" y="2698"/>
                    <a:pt x="3741" y="2907"/>
                  </a:cubicBezTo>
                  <a:cubicBezTo>
                    <a:pt x="2956" y="3326"/>
                    <a:pt x="2626" y="3713"/>
                    <a:pt x="2130" y="5184"/>
                  </a:cubicBezTo>
                  <a:cubicBezTo>
                    <a:pt x="1699" y="6419"/>
                    <a:pt x="2212" y="7761"/>
                    <a:pt x="2464" y="8434"/>
                  </a:cubicBezTo>
                  <a:cubicBezTo>
                    <a:pt x="2156" y="9976"/>
                    <a:pt x="2584" y="10505"/>
                    <a:pt x="2584" y="10505"/>
                  </a:cubicBezTo>
                  <a:cubicBezTo>
                    <a:pt x="2807" y="10878"/>
                    <a:pt x="3185" y="11417"/>
                    <a:pt x="3185" y="12954"/>
                  </a:cubicBezTo>
                  <a:cubicBezTo>
                    <a:pt x="3185" y="14699"/>
                    <a:pt x="2085" y="15006"/>
                    <a:pt x="2085" y="15006"/>
                  </a:cubicBezTo>
                  <a:cubicBezTo>
                    <a:pt x="1191" y="15387"/>
                    <a:pt x="0" y="16200"/>
                    <a:pt x="0" y="18598"/>
                  </a:cubicBezTo>
                  <a:cubicBezTo>
                    <a:pt x="0" y="18598"/>
                    <a:pt x="0" y="19199"/>
                    <a:pt x="491" y="19199"/>
                  </a:cubicBezTo>
                  <a:lnTo>
                    <a:pt x="2680" y="19199"/>
                  </a:lnTo>
                  <a:cubicBezTo>
                    <a:pt x="2798" y="18754"/>
                    <a:pt x="2952" y="18353"/>
                    <a:pt x="3141" y="18001"/>
                  </a:cubicBezTo>
                  <a:lnTo>
                    <a:pt x="1018" y="18001"/>
                  </a:lnTo>
                  <a:cubicBezTo>
                    <a:pt x="1166" y="16857"/>
                    <a:pt x="1744" y="16429"/>
                    <a:pt x="2371" y="16154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/>
            </a:p>
          </p:txBody>
        </p:sp>
      </p:grpSp>
      <p:sp>
        <p:nvSpPr>
          <p:cNvPr id="18" name="Text Placeholder 15">
            <a:extLst>
              <a:ext uri="{FF2B5EF4-FFF2-40B4-BE49-F238E27FC236}">
                <a16:creationId xmlns="" xmlns:a16="http://schemas.microsoft.com/office/drawing/2014/main" id="{C9D469F9-9A35-4416-80FA-168F7B43897F}"/>
              </a:ext>
            </a:extLst>
          </p:cNvPr>
          <p:cNvSpPr txBox="1">
            <a:spLocks/>
          </p:cNvSpPr>
          <p:nvPr/>
        </p:nvSpPr>
        <p:spPr>
          <a:xfrm>
            <a:off x="6054684" y="2530488"/>
            <a:ext cx="1892674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 smtClean="0">
                <a:solidFill>
                  <a:schemeClr val="bg1">
                    <a:lumMod val="95000"/>
                  </a:schemeClr>
                </a:solidFill>
              </a:rPr>
              <a:t>Smart </a:t>
            </a:r>
            <a:r>
              <a:rPr lang="ru-RU" sz="1350" dirty="0" smtClean="0">
                <a:solidFill>
                  <a:schemeClr val="bg1">
                    <a:lumMod val="95000"/>
                  </a:schemeClr>
                </a:solidFill>
              </a:rPr>
              <a:t>каналы</a:t>
            </a:r>
            <a:endParaRPr lang="id-ID" sz="135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Text Placeholder 15">
            <a:extLst>
              <a:ext uri="{FF2B5EF4-FFF2-40B4-BE49-F238E27FC236}">
                <a16:creationId xmlns="" xmlns:a16="http://schemas.microsoft.com/office/drawing/2014/main" id="{0F44CA1F-3C65-466C-AEC5-A9FB72CF418E}"/>
              </a:ext>
            </a:extLst>
          </p:cNvPr>
          <p:cNvSpPr txBox="1">
            <a:spLocks/>
          </p:cNvSpPr>
          <p:nvPr/>
        </p:nvSpPr>
        <p:spPr>
          <a:xfrm>
            <a:off x="1415798" y="3223044"/>
            <a:ext cx="3643882" cy="213561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Посещение сайтов конкурентов, форумов обсуждения операторов связи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Возможный переезд на другой адрес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Игровой тариф Интернет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IPTV</a:t>
            </a:r>
            <a:r>
              <a:rPr lang="ru-RU" sz="1400" dirty="0" smtClean="0"/>
              <a:t> </a:t>
            </a:r>
            <a:r>
              <a:rPr lang="ru-RU" sz="1400" dirty="0"/>
              <a:t>для </a:t>
            </a:r>
            <a:r>
              <a:rPr lang="ru-RU" sz="1400" dirty="0" smtClean="0"/>
              <a:t>моно-Интернет </a:t>
            </a:r>
            <a:r>
              <a:rPr lang="ru-RU" sz="1400" dirty="0"/>
              <a:t>абонентов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Доп. каналы и подписки </a:t>
            </a:r>
            <a:r>
              <a:rPr lang="en-US" sz="1400" dirty="0" smtClean="0"/>
              <a:t>IPTV</a:t>
            </a:r>
            <a:r>
              <a:rPr lang="en-US" sz="1400" dirty="0"/>
              <a:t>:</a:t>
            </a:r>
            <a:r>
              <a:rPr lang="en-US" sz="1400" dirty="0" smtClean="0"/>
              <a:t> </a:t>
            </a:r>
            <a:r>
              <a:rPr lang="ru-RU" sz="1400" dirty="0" smtClean="0"/>
              <a:t>футбольные, детские, </a:t>
            </a:r>
            <a:r>
              <a:rPr lang="en-US" sz="1400" dirty="0" smtClean="0"/>
              <a:t>Amedia</a:t>
            </a:r>
            <a:r>
              <a:rPr lang="ru-RU" sz="1400" dirty="0" smtClean="0"/>
              <a:t> и др.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Родительский </a:t>
            </a:r>
            <a:r>
              <a:rPr lang="ru-RU" sz="1400" dirty="0" smtClean="0"/>
              <a:t>контроль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="" xmlns:a16="http://schemas.microsoft.com/office/drawing/2014/main" id="{FC5DB9A4-87C2-46C7-BC68-84993B307D58}"/>
              </a:ext>
            </a:extLst>
          </p:cNvPr>
          <p:cNvSpPr txBox="1">
            <a:spLocks/>
          </p:cNvSpPr>
          <p:nvPr/>
        </p:nvSpPr>
        <p:spPr>
          <a:xfrm>
            <a:off x="5376816" y="3007943"/>
            <a:ext cx="3851004" cy="213561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Рекомендательный сервис для </a:t>
            </a:r>
            <a:r>
              <a:rPr lang="en-US" sz="1400" dirty="0" smtClean="0"/>
              <a:t>WWW:</a:t>
            </a:r>
            <a:r>
              <a:rPr lang="ru-RU" sz="1400" dirty="0" smtClean="0"/>
              <a:t> сайт</a:t>
            </a:r>
            <a:r>
              <a:rPr lang="ru-RU" sz="1400" dirty="0"/>
              <a:t>, </a:t>
            </a:r>
            <a:r>
              <a:rPr lang="en-US" sz="1400" dirty="0"/>
              <a:t> </a:t>
            </a:r>
            <a:r>
              <a:rPr lang="ru-RU" sz="1400" dirty="0" smtClean="0"/>
              <a:t>личный</a:t>
            </a:r>
            <a:r>
              <a:rPr lang="ru-RU" sz="1400" dirty="0"/>
              <a:t>  </a:t>
            </a:r>
            <a:r>
              <a:rPr lang="ru-RU" sz="1400" dirty="0" smtClean="0"/>
              <a:t>кабинет, страницы</a:t>
            </a:r>
            <a:r>
              <a:rPr lang="ru-RU" sz="1400" dirty="0"/>
              <a:t> </a:t>
            </a:r>
            <a:r>
              <a:rPr lang="ru-RU" sz="1400" dirty="0" smtClean="0"/>
              <a:t>блокировки (Роскомнадзор) и</a:t>
            </a:r>
            <a:r>
              <a:rPr lang="ru-RU" sz="1400" dirty="0"/>
              <a:t> </a:t>
            </a:r>
            <a:r>
              <a:rPr lang="ru-RU" sz="1400" dirty="0" smtClean="0"/>
              <a:t>информирования </a:t>
            </a:r>
            <a:r>
              <a:rPr lang="ru-RU" sz="1400" dirty="0"/>
              <a:t>(в разрыв трафика)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Выборки для ИТМ-кампаний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Целевая реклама в счетах за услуги связи</a:t>
            </a:r>
            <a:r>
              <a:rPr lang="ru-RU" sz="1400" dirty="0"/>
              <a:t> </a:t>
            </a:r>
            <a:r>
              <a:rPr lang="ru-RU" sz="1400" dirty="0" smtClean="0"/>
              <a:t>(электронная почта, личный кабинет)</a:t>
            </a:r>
            <a:endParaRPr lang="ru-RU" sz="1400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2C8A8DED-55A0-4D77-AAAE-4EC2862921C1}"/>
              </a:ext>
            </a:extLst>
          </p:cNvPr>
          <p:cNvSpPr/>
          <p:nvPr/>
        </p:nvSpPr>
        <p:spPr>
          <a:xfrm>
            <a:off x="1380889" y="6156586"/>
            <a:ext cx="720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Срок </a:t>
            </a:r>
            <a:r>
              <a:rPr lang="ru-RU" dirty="0" smtClean="0">
                <a:solidFill>
                  <a:schemeClr val="bg1"/>
                </a:solidFill>
              </a:rPr>
              <a:t>адаптации готовых моделей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и запуска </a:t>
            </a:r>
            <a:r>
              <a:rPr lang="en-US" dirty="0" smtClean="0">
                <a:solidFill>
                  <a:schemeClr val="bg1"/>
                </a:solidFill>
              </a:rPr>
              <a:t>digital-</a:t>
            </a:r>
            <a:r>
              <a:rPr lang="ru-RU" dirty="0" smtClean="0">
                <a:solidFill>
                  <a:schemeClr val="bg1"/>
                </a:solidFill>
              </a:rPr>
              <a:t>сервисов: </a:t>
            </a:r>
            <a:r>
              <a:rPr lang="ru-RU" dirty="0">
                <a:solidFill>
                  <a:schemeClr val="bg1"/>
                </a:solidFill>
              </a:rPr>
              <a:t>3-4 месяца</a:t>
            </a:r>
          </a:p>
        </p:txBody>
      </p:sp>
    </p:spTree>
    <p:extLst>
      <p:ext uri="{BB962C8B-B14F-4D97-AF65-F5344CB8AC3E}">
        <p14:creationId xmlns:p14="http://schemas.microsoft.com/office/powerpoint/2010/main" val="88168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65860" y="768973"/>
            <a:ext cx="7604759" cy="483876"/>
          </a:xfrm>
        </p:spPr>
        <p:txBody>
          <a:bodyPr/>
          <a:lstStyle/>
          <a:p>
            <a:r>
              <a:rPr lang="ru-RU" sz="3200" dirty="0" smtClean="0"/>
              <a:t>Оценка финансового эффекта</a:t>
            </a:r>
            <a:endParaRPr lang="id-ID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id-ID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681038" y="1500188"/>
            <a:ext cx="8616156" cy="523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2000" smtClean="0"/>
          </a:p>
          <a:p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90500" y="1500188"/>
            <a:ext cx="10604500" cy="52308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800" dirty="0" smtClean="0"/>
          </a:p>
          <a:p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831079" y="2131219"/>
            <a:ext cx="4603275" cy="317992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Допущения</a:t>
            </a:r>
          </a:p>
          <a:p>
            <a:pPr marL="285750" indent="-285750">
              <a:lnSpc>
                <a:spcPts val="1800"/>
              </a:lnSpc>
              <a:spcBef>
                <a:spcPts val="35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1,4 млн база абонентов </a:t>
            </a:r>
            <a:r>
              <a:rPr lang="ru-RU" sz="1600" dirty="0" smtClean="0">
                <a:solidFill>
                  <a:schemeClr val="tx1"/>
                </a:solidFill>
              </a:rPr>
              <a:t>ШПД или </a:t>
            </a:r>
            <a:r>
              <a:rPr lang="ru-RU" sz="1600" dirty="0" smtClean="0">
                <a:solidFill>
                  <a:schemeClr val="tx1"/>
                </a:solidFill>
              </a:rPr>
              <a:t>ШПД + </a:t>
            </a:r>
            <a:r>
              <a:rPr lang="en-US" sz="1600" dirty="0" smtClean="0">
                <a:solidFill>
                  <a:schemeClr val="tx1"/>
                </a:solidFill>
              </a:rPr>
              <a:t>IPTV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ts val="1800"/>
              </a:lnSpc>
              <a:spcBef>
                <a:spcPts val="35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40% дозвон, 20% конверсия (от дозвона)</a:t>
            </a:r>
          </a:p>
          <a:p>
            <a:pPr marL="285750" indent="-285750">
              <a:lnSpc>
                <a:spcPts val="1800"/>
              </a:lnSpc>
              <a:spcBef>
                <a:spcPts val="35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4,3% от абонентской базы участвуют </a:t>
            </a:r>
            <a:r>
              <a:rPr lang="ru-RU" sz="1600" dirty="0" smtClean="0">
                <a:solidFill>
                  <a:schemeClr val="tx1"/>
                </a:solidFill>
              </a:rPr>
              <a:t>в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ИТМ каждый месяц</a:t>
            </a:r>
          </a:p>
          <a:p>
            <a:pPr marL="285750" indent="-285750">
              <a:lnSpc>
                <a:spcPts val="1800"/>
              </a:lnSpc>
              <a:spcBef>
                <a:spcPts val="35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1"/>
                </a:solidFill>
              </a:rPr>
              <a:t>290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руб. </a:t>
            </a:r>
            <a:r>
              <a:rPr lang="ru-RU" sz="1600" dirty="0" smtClean="0">
                <a:solidFill>
                  <a:schemeClr val="tx1"/>
                </a:solidFill>
              </a:rPr>
              <a:t>средний рост </a:t>
            </a:r>
            <a:r>
              <a:rPr lang="en-US" sz="1600" dirty="0" smtClean="0">
                <a:solidFill>
                  <a:schemeClr val="tx1"/>
                </a:solidFill>
              </a:rPr>
              <a:t>ARPU </a:t>
            </a:r>
            <a:r>
              <a:rPr lang="ru-RU" sz="1600" dirty="0" smtClean="0">
                <a:solidFill>
                  <a:schemeClr val="tx1"/>
                </a:solidFill>
              </a:rPr>
              <a:t>при </a:t>
            </a:r>
            <a:r>
              <a:rPr lang="ru-RU" sz="1600" dirty="0" err="1" smtClean="0">
                <a:solidFill>
                  <a:schemeClr val="tx1"/>
                </a:solidFill>
              </a:rPr>
              <a:t>допродаже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lnSpc>
                <a:spcPts val="1800"/>
              </a:lnSpc>
              <a:spcBef>
                <a:spcPts val="35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1"/>
                </a:solidFill>
              </a:rPr>
              <a:t>430 </a:t>
            </a:r>
            <a:r>
              <a:rPr lang="ru-RU" sz="1600" dirty="0" smtClean="0">
                <a:solidFill>
                  <a:schemeClr val="tx1"/>
                </a:solidFill>
              </a:rPr>
              <a:t>руб. </a:t>
            </a:r>
            <a:r>
              <a:rPr lang="ru-RU" sz="1600" dirty="0">
                <a:solidFill>
                  <a:schemeClr val="tx1"/>
                </a:solidFill>
              </a:rPr>
              <a:t>средний </a:t>
            </a:r>
            <a:r>
              <a:rPr lang="en-US" sz="1600" dirty="0">
                <a:solidFill>
                  <a:schemeClr val="tx1"/>
                </a:solidFill>
              </a:rPr>
              <a:t>ARPU </a:t>
            </a:r>
            <a:r>
              <a:rPr lang="ru-RU" sz="1600" dirty="0">
                <a:solidFill>
                  <a:schemeClr val="tx1"/>
                </a:solidFill>
              </a:rPr>
              <a:t>ШПД </a:t>
            </a:r>
            <a:r>
              <a:rPr lang="ru-RU" sz="1600" dirty="0" smtClean="0">
                <a:solidFill>
                  <a:schemeClr val="tx1"/>
                </a:solidFill>
              </a:rPr>
              <a:t>или </a:t>
            </a:r>
            <a:r>
              <a:rPr lang="ru-RU" sz="1600" dirty="0" smtClean="0">
                <a:solidFill>
                  <a:schemeClr val="tx1"/>
                </a:solidFill>
              </a:rPr>
              <a:t>ШПД + </a:t>
            </a:r>
            <a:r>
              <a:rPr lang="en-US" sz="1600" dirty="0" smtClean="0">
                <a:solidFill>
                  <a:schemeClr val="tx1"/>
                </a:solidFill>
              </a:rPr>
              <a:t>IPTV</a:t>
            </a:r>
            <a:r>
              <a:rPr lang="ru-RU" sz="1600" dirty="0" smtClean="0">
                <a:solidFill>
                  <a:schemeClr val="tx1"/>
                </a:solidFill>
              </a:rPr>
              <a:t> после </a:t>
            </a:r>
            <a:r>
              <a:rPr lang="ru-RU" sz="1600" dirty="0" smtClean="0">
                <a:solidFill>
                  <a:schemeClr val="tx1"/>
                </a:solidFill>
              </a:rPr>
              <a:t>мер удержания клиента (до 20% </a:t>
            </a:r>
            <a:r>
              <a:rPr lang="en-US" sz="1600" dirty="0" smtClean="0">
                <a:solidFill>
                  <a:schemeClr val="tx1"/>
                </a:solidFill>
              </a:rPr>
              <a:t>ARPU</a:t>
            </a:r>
            <a:r>
              <a:rPr lang="ru-RU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lnSpc>
                <a:spcPts val="1800"/>
              </a:lnSpc>
              <a:spcBef>
                <a:spcPts val="35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6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месяцев средний </a:t>
            </a:r>
            <a:r>
              <a:rPr lang="en-US" sz="1600" dirty="0" smtClean="0">
                <a:solidFill>
                  <a:schemeClr val="tx1"/>
                </a:solidFill>
              </a:rPr>
              <a:t>LT</a:t>
            </a:r>
            <a:r>
              <a:rPr lang="ru-RU" sz="1600" dirty="0" smtClean="0">
                <a:solidFill>
                  <a:schemeClr val="tx1"/>
                </a:solidFill>
              </a:rPr>
              <a:t> после </a:t>
            </a:r>
            <a:r>
              <a:rPr lang="ru-RU" sz="1600" dirty="0" err="1" smtClean="0">
                <a:solidFill>
                  <a:schemeClr val="tx1"/>
                </a:solidFill>
              </a:rPr>
              <a:t>допродаж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и </a:t>
            </a:r>
            <a:r>
              <a:rPr lang="ru-RU" sz="1600" dirty="0" smtClean="0">
                <a:solidFill>
                  <a:schemeClr val="tx1"/>
                </a:solidFill>
              </a:rPr>
              <a:t>снижения </a:t>
            </a:r>
            <a:r>
              <a:rPr lang="ru-RU" sz="1600" dirty="0" smtClean="0">
                <a:solidFill>
                  <a:schemeClr val="tx1"/>
                </a:solidFill>
              </a:rPr>
              <a:t>оттока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4680" y="2119219"/>
            <a:ext cx="4102099" cy="1568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 err="1" smtClean="0">
                <a:solidFill>
                  <a:schemeClr val="tx1"/>
                </a:solidFill>
              </a:rPr>
              <a:t>Допродажи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в ИТМ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1960 заявок в месяц</a:t>
            </a:r>
          </a:p>
          <a:p>
            <a:pPr marL="285750" indent="-285750">
              <a:lnSpc>
                <a:spcPts val="2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Дополнительная выручка </a:t>
            </a:r>
            <a:r>
              <a:rPr lang="ru-RU" sz="1600" dirty="0" smtClean="0">
                <a:solidFill>
                  <a:schemeClr val="tx1"/>
                </a:solidFill>
              </a:rPr>
              <a:t>3,3 </a:t>
            </a:r>
            <a:r>
              <a:rPr lang="ru-RU" sz="1600" dirty="0">
                <a:solidFill>
                  <a:schemeClr val="tx1"/>
                </a:solidFill>
              </a:rPr>
              <a:t>млн. руб. </a:t>
            </a:r>
            <a:r>
              <a:rPr lang="en-US" sz="1600" dirty="0" smtClean="0">
                <a:solidFill>
                  <a:schemeClr val="tx1"/>
                </a:solidFill>
              </a:rPr>
              <a:t>   </a:t>
            </a:r>
            <a:r>
              <a:rPr lang="ru-RU" sz="1600" dirty="0" smtClean="0">
                <a:solidFill>
                  <a:schemeClr val="tx1"/>
                </a:solidFill>
              </a:rPr>
              <a:t>в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месяц </a:t>
            </a:r>
            <a:r>
              <a:rPr lang="ru-RU" sz="1600" dirty="0" smtClean="0">
                <a:solidFill>
                  <a:schemeClr val="tx1"/>
                </a:solidFill>
              </a:rPr>
              <a:t>(</a:t>
            </a:r>
            <a:r>
              <a:rPr lang="ru-RU" sz="1600" dirty="0" smtClean="0">
                <a:solidFill>
                  <a:schemeClr val="tx1"/>
                </a:solidFill>
              </a:rPr>
              <a:t>начиная с 6 месяца)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14680" y="1624092"/>
            <a:ext cx="4102100" cy="40546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ДОПОЛНИТЕЛЬНЫЕ ДОХОДЫ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4679" y="3787140"/>
            <a:ext cx="4102099" cy="152400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Снижение оттока</a:t>
            </a:r>
          </a:p>
          <a:p>
            <a:pPr marL="285750" indent="-285750">
              <a:lnSpc>
                <a:spcPts val="2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chemeClr val="tx1"/>
                </a:solidFill>
              </a:rPr>
              <a:t>53</a:t>
            </a:r>
            <a:r>
              <a:rPr lang="en-US" sz="1600" dirty="0">
                <a:solidFill>
                  <a:schemeClr val="tx1"/>
                </a:solidFill>
              </a:rPr>
              <a:t>0 </a:t>
            </a:r>
            <a:r>
              <a:rPr lang="ru-RU" sz="1600" dirty="0" smtClean="0">
                <a:solidFill>
                  <a:schemeClr val="tx1"/>
                </a:solidFill>
              </a:rPr>
              <a:t>сохраненных клиентов  </a:t>
            </a:r>
            <a:r>
              <a:rPr lang="ru-RU" sz="1600" dirty="0" smtClean="0">
                <a:solidFill>
                  <a:schemeClr val="tx1"/>
                </a:solidFill>
              </a:rPr>
              <a:t>в </a:t>
            </a:r>
            <a:r>
              <a:rPr lang="ru-RU" sz="1600" dirty="0" smtClean="0">
                <a:solidFill>
                  <a:schemeClr val="tx1"/>
                </a:solidFill>
              </a:rPr>
              <a:t>месяц</a:t>
            </a:r>
          </a:p>
          <a:p>
            <a:pPr marL="285750" indent="-285750">
              <a:lnSpc>
                <a:spcPts val="2000"/>
              </a:lnSpc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ru-RU" sz="1600" dirty="0" smtClean="0">
                <a:solidFill>
                  <a:schemeClr val="tx1"/>
                </a:solidFill>
              </a:rPr>
              <a:t>Сохраненная выручка </a:t>
            </a:r>
            <a:r>
              <a:rPr lang="ru-RU" sz="1600" dirty="0" smtClean="0">
                <a:solidFill>
                  <a:schemeClr val="tx1"/>
                </a:solidFill>
              </a:rPr>
              <a:t>1,7 </a:t>
            </a:r>
            <a:r>
              <a:rPr lang="ru-RU" sz="1600" dirty="0" smtClean="0">
                <a:solidFill>
                  <a:schemeClr val="tx1"/>
                </a:solidFill>
              </a:rPr>
              <a:t>млн. руб. </a:t>
            </a:r>
            <a:r>
              <a:rPr lang="en-US" sz="1600" dirty="0" smtClean="0">
                <a:solidFill>
                  <a:schemeClr val="tx1"/>
                </a:solidFill>
              </a:rPr>
              <a:t>           </a:t>
            </a:r>
            <a:r>
              <a:rPr lang="ru-RU" sz="1600" dirty="0" smtClean="0">
                <a:solidFill>
                  <a:schemeClr val="tx1"/>
                </a:solidFill>
              </a:rPr>
              <a:t>в месяц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(начиная </a:t>
            </a:r>
            <a:r>
              <a:rPr lang="ru-RU" sz="1600" dirty="0">
                <a:solidFill>
                  <a:schemeClr val="tx1"/>
                </a:solidFill>
              </a:rPr>
              <a:t>с 6 </a:t>
            </a:r>
            <a:r>
              <a:rPr lang="ru-RU" sz="1600" dirty="0" smtClean="0">
                <a:solidFill>
                  <a:schemeClr val="tx1"/>
                </a:solidFill>
              </a:rPr>
              <a:t>месяца) </a:t>
            </a:r>
            <a:endParaRPr lang="ru-RU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4680" y="5414498"/>
            <a:ext cx="8819674" cy="9710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Продвижение в </a:t>
            </a:r>
            <a:r>
              <a:rPr lang="en-US" sz="1600" b="1" dirty="0" smtClean="0">
                <a:solidFill>
                  <a:schemeClr val="tx1"/>
                </a:solidFill>
              </a:rPr>
              <a:t>digital </a:t>
            </a:r>
            <a:r>
              <a:rPr lang="ru-RU" sz="1600" b="1" dirty="0" smtClean="0">
                <a:solidFill>
                  <a:schemeClr val="tx1"/>
                </a:solidFill>
              </a:rPr>
              <a:t>каналах</a:t>
            </a:r>
          </a:p>
          <a:p>
            <a:pPr algn="ctr">
              <a:lnSpc>
                <a:spcPts val="2000"/>
              </a:lnSpc>
              <a:spcBef>
                <a:spcPts val="300"/>
              </a:spcBef>
            </a:pPr>
            <a:r>
              <a:rPr lang="ru-RU" sz="1600" dirty="0" smtClean="0">
                <a:solidFill>
                  <a:schemeClr val="tx1"/>
                </a:solidFill>
              </a:rPr>
              <a:t>Оценка ожидаемого эффекта и расходов через </a:t>
            </a:r>
            <a:r>
              <a:rPr lang="ru-RU" sz="1600" dirty="0" smtClean="0">
                <a:solidFill>
                  <a:schemeClr val="tx1"/>
                </a:solidFill>
              </a:rPr>
              <a:t>6 </a:t>
            </a:r>
            <a:r>
              <a:rPr lang="ru-RU" sz="1600" dirty="0" smtClean="0">
                <a:solidFill>
                  <a:schemeClr val="tx1"/>
                </a:solidFill>
              </a:rPr>
              <a:t>месяцев </a:t>
            </a:r>
            <a:r>
              <a:rPr lang="en-US" sz="1600" dirty="0" smtClean="0">
                <a:solidFill>
                  <a:schemeClr val="tx1"/>
                </a:solidFill>
              </a:rPr>
              <a:t>                                                                                 </a:t>
            </a:r>
            <a:r>
              <a:rPr lang="ru-RU" sz="1600" dirty="0" smtClean="0">
                <a:solidFill>
                  <a:schemeClr val="tx1"/>
                </a:solidFill>
              </a:rPr>
              <a:t>после </a:t>
            </a:r>
            <a:r>
              <a:rPr lang="ru-RU" sz="1600" dirty="0" smtClean="0">
                <a:solidFill>
                  <a:schemeClr val="tx1"/>
                </a:solidFill>
              </a:rPr>
              <a:t>запуска </a:t>
            </a:r>
            <a:r>
              <a:rPr lang="ru-RU" sz="1600" dirty="0" err="1" smtClean="0">
                <a:solidFill>
                  <a:schemeClr val="tx1"/>
                </a:solidFill>
              </a:rPr>
              <a:t>допродаж</a:t>
            </a:r>
            <a:r>
              <a:rPr lang="ru-RU" sz="1600" dirty="0" smtClean="0">
                <a:solidFill>
                  <a:schemeClr val="tx1"/>
                </a:solidFill>
              </a:rPr>
              <a:t> и снижения оттока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831079" y="1631712"/>
            <a:ext cx="4603275" cy="40546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ПАРАМЕТРЫ </a:t>
            </a:r>
            <a:r>
              <a:rPr lang="ru-RU" sz="1600" b="1" dirty="0" smtClean="0">
                <a:solidFill>
                  <a:schemeClr val="bg1"/>
                </a:solidFill>
              </a:rPr>
              <a:t>РАСЧЕТА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12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6877" y="967093"/>
            <a:ext cx="6572249" cy="483876"/>
          </a:xfrm>
        </p:spPr>
        <p:txBody>
          <a:bodyPr/>
          <a:lstStyle/>
          <a:p>
            <a:r>
              <a:rPr lang="ru-RU" dirty="0" smtClean="0"/>
              <a:t>Стек технологий</a:t>
            </a:r>
            <a:endParaRPr lang="id-ID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85927" y="1446088"/>
            <a:ext cx="6572249" cy="346587"/>
          </a:xfrm>
        </p:spPr>
        <p:txBody>
          <a:bodyPr/>
          <a:lstStyle/>
          <a:p>
            <a:r>
              <a:rPr lang="ru-RU" dirty="0" smtClean="0"/>
              <a:t>Инструментарий и компетенции команды</a:t>
            </a:r>
            <a:endParaRPr lang="ru-R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id-ID" dirty="0"/>
          </a:p>
        </p:txBody>
      </p:sp>
      <p:grpSp>
        <p:nvGrpSpPr>
          <p:cNvPr id="10" name="Group 2">
            <a:extLst>
              <a:ext uri="{FF2B5EF4-FFF2-40B4-BE49-F238E27FC236}">
                <a16:creationId xmlns="" xmlns:a16="http://schemas.microsoft.com/office/drawing/2014/main" id="{96823DFF-40C9-4629-A7E6-7B3F0A1FDFF6}"/>
              </a:ext>
            </a:extLst>
          </p:cNvPr>
          <p:cNvGrpSpPr/>
          <p:nvPr/>
        </p:nvGrpSpPr>
        <p:grpSpPr>
          <a:xfrm>
            <a:off x="1408178" y="2385708"/>
            <a:ext cx="555023" cy="555023"/>
            <a:chOff x="2020314" y="3644323"/>
            <a:chExt cx="750098" cy="750098"/>
          </a:xfrm>
        </p:grpSpPr>
        <p:sp>
          <p:nvSpPr>
            <p:cNvPr id="11" name="Shape 519">
              <a:extLst>
                <a:ext uri="{FF2B5EF4-FFF2-40B4-BE49-F238E27FC236}">
                  <a16:creationId xmlns="" xmlns:a16="http://schemas.microsoft.com/office/drawing/2014/main" id="{D0E1FCF3-D1CF-4DFB-9137-4993872A2E87}"/>
                </a:ext>
              </a:extLst>
            </p:cNvPr>
            <p:cNvSpPr/>
            <p:nvPr/>
          </p:nvSpPr>
          <p:spPr>
            <a:xfrm>
              <a:off x="2020314" y="3644323"/>
              <a:ext cx="750098" cy="75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sz="1350"/>
            </a:p>
          </p:txBody>
        </p:sp>
        <p:sp>
          <p:nvSpPr>
            <p:cNvPr id="12" name="Shape 525">
              <a:extLst>
                <a:ext uri="{FF2B5EF4-FFF2-40B4-BE49-F238E27FC236}">
                  <a16:creationId xmlns="" xmlns:a16="http://schemas.microsoft.com/office/drawing/2014/main" id="{D1AEEEBC-7DBA-4D24-954F-7132D7C344F0}"/>
                </a:ext>
              </a:extLst>
            </p:cNvPr>
            <p:cNvSpPr/>
            <p:nvPr/>
          </p:nvSpPr>
          <p:spPr>
            <a:xfrm>
              <a:off x="2254834" y="3914878"/>
              <a:ext cx="281058" cy="204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8101"/>
                  </a:moveTo>
                  <a:lnTo>
                    <a:pt x="4418" y="8101"/>
                  </a:lnTo>
                  <a:cubicBezTo>
                    <a:pt x="4147" y="8101"/>
                    <a:pt x="3927" y="8402"/>
                    <a:pt x="3927" y="8776"/>
                  </a:cubicBezTo>
                  <a:cubicBezTo>
                    <a:pt x="3927" y="9149"/>
                    <a:pt x="4147" y="9448"/>
                    <a:pt x="4418" y="9448"/>
                  </a:cubicBezTo>
                  <a:lnTo>
                    <a:pt x="5400" y="9448"/>
                  </a:lnTo>
                  <a:cubicBezTo>
                    <a:pt x="5671" y="9448"/>
                    <a:pt x="5891" y="9149"/>
                    <a:pt x="5891" y="8776"/>
                  </a:cubicBezTo>
                  <a:cubicBezTo>
                    <a:pt x="5891" y="8402"/>
                    <a:pt x="5671" y="8101"/>
                    <a:pt x="5400" y="8101"/>
                  </a:cubicBezTo>
                  <a:moveTo>
                    <a:pt x="11859" y="12529"/>
                  </a:moveTo>
                  <a:lnTo>
                    <a:pt x="11672" y="13126"/>
                  </a:lnTo>
                  <a:lnTo>
                    <a:pt x="9907" y="13126"/>
                  </a:lnTo>
                  <a:cubicBezTo>
                    <a:pt x="9902" y="13157"/>
                    <a:pt x="9900" y="13198"/>
                    <a:pt x="9900" y="13256"/>
                  </a:cubicBezTo>
                  <a:lnTo>
                    <a:pt x="9900" y="13469"/>
                  </a:lnTo>
                  <a:cubicBezTo>
                    <a:pt x="9900" y="13629"/>
                    <a:pt x="9902" y="13724"/>
                    <a:pt x="9907" y="13755"/>
                  </a:cubicBezTo>
                  <a:lnTo>
                    <a:pt x="11571" y="13755"/>
                  </a:lnTo>
                  <a:lnTo>
                    <a:pt x="11391" y="14340"/>
                  </a:lnTo>
                  <a:lnTo>
                    <a:pt x="9944" y="14340"/>
                  </a:lnTo>
                  <a:cubicBezTo>
                    <a:pt x="10001" y="14842"/>
                    <a:pt x="10124" y="15237"/>
                    <a:pt x="10311" y="15521"/>
                  </a:cubicBezTo>
                  <a:cubicBezTo>
                    <a:pt x="10526" y="15874"/>
                    <a:pt x="10819" y="16051"/>
                    <a:pt x="11189" y="16051"/>
                  </a:cubicBezTo>
                  <a:cubicBezTo>
                    <a:pt x="11428" y="16051"/>
                    <a:pt x="11628" y="16002"/>
                    <a:pt x="11786" y="15899"/>
                  </a:cubicBezTo>
                  <a:cubicBezTo>
                    <a:pt x="11930" y="15810"/>
                    <a:pt x="12093" y="15655"/>
                    <a:pt x="12277" y="15438"/>
                  </a:cubicBezTo>
                  <a:lnTo>
                    <a:pt x="12277" y="16469"/>
                  </a:lnTo>
                  <a:cubicBezTo>
                    <a:pt x="11950" y="16739"/>
                    <a:pt x="11587" y="16879"/>
                    <a:pt x="11189" y="16879"/>
                  </a:cubicBezTo>
                  <a:cubicBezTo>
                    <a:pt x="10546" y="16879"/>
                    <a:pt x="10044" y="16624"/>
                    <a:pt x="9684" y="16116"/>
                  </a:cubicBezTo>
                  <a:cubicBezTo>
                    <a:pt x="9372" y="15676"/>
                    <a:pt x="9178" y="15085"/>
                    <a:pt x="9101" y="14340"/>
                  </a:cubicBezTo>
                  <a:lnTo>
                    <a:pt x="8547" y="14340"/>
                  </a:lnTo>
                  <a:lnTo>
                    <a:pt x="8741" y="13755"/>
                  </a:lnTo>
                  <a:lnTo>
                    <a:pt x="9064" y="13755"/>
                  </a:lnTo>
                  <a:cubicBezTo>
                    <a:pt x="9061" y="13711"/>
                    <a:pt x="9056" y="13668"/>
                    <a:pt x="9054" y="13616"/>
                  </a:cubicBezTo>
                  <a:cubicBezTo>
                    <a:pt x="9051" y="13567"/>
                    <a:pt x="9050" y="13513"/>
                    <a:pt x="9050" y="13458"/>
                  </a:cubicBezTo>
                  <a:cubicBezTo>
                    <a:pt x="9050" y="13415"/>
                    <a:pt x="9051" y="13365"/>
                    <a:pt x="9054" y="13309"/>
                  </a:cubicBezTo>
                  <a:cubicBezTo>
                    <a:pt x="9056" y="13256"/>
                    <a:pt x="9061" y="13194"/>
                    <a:pt x="9064" y="13126"/>
                  </a:cubicBezTo>
                  <a:lnTo>
                    <a:pt x="8547" y="13126"/>
                  </a:lnTo>
                  <a:lnTo>
                    <a:pt x="8734" y="12529"/>
                  </a:lnTo>
                  <a:lnTo>
                    <a:pt x="9115" y="12529"/>
                  </a:lnTo>
                  <a:cubicBezTo>
                    <a:pt x="9235" y="11820"/>
                    <a:pt x="9453" y="11256"/>
                    <a:pt x="9770" y="10840"/>
                  </a:cubicBezTo>
                  <a:cubicBezTo>
                    <a:pt x="10140" y="10360"/>
                    <a:pt x="10614" y="10123"/>
                    <a:pt x="11189" y="10123"/>
                  </a:cubicBezTo>
                  <a:cubicBezTo>
                    <a:pt x="11606" y="10123"/>
                    <a:pt x="12033" y="10317"/>
                    <a:pt x="12471" y="10698"/>
                  </a:cubicBezTo>
                  <a:lnTo>
                    <a:pt x="12139" y="11544"/>
                  </a:lnTo>
                  <a:cubicBezTo>
                    <a:pt x="11832" y="11149"/>
                    <a:pt x="11496" y="10951"/>
                    <a:pt x="11131" y="10951"/>
                  </a:cubicBezTo>
                  <a:cubicBezTo>
                    <a:pt x="10810" y="10951"/>
                    <a:pt x="10541" y="11114"/>
                    <a:pt x="10325" y="11443"/>
                  </a:cubicBezTo>
                  <a:cubicBezTo>
                    <a:pt x="10144" y="11734"/>
                    <a:pt x="10019" y="12098"/>
                    <a:pt x="9958" y="12529"/>
                  </a:cubicBezTo>
                  <a:cubicBezTo>
                    <a:pt x="9958" y="12529"/>
                    <a:pt x="11859" y="12529"/>
                    <a:pt x="11859" y="12529"/>
                  </a:cubicBezTo>
                  <a:close/>
                  <a:moveTo>
                    <a:pt x="10800" y="8101"/>
                  </a:moveTo>
                  <a:cubicBezTo>
                    <a:pt x="8631" y="8101"/>
                    <a:pt x="6872" y="10518"/>
                    <a:pt x="6872" y="13499"/>
                  </a:cubicBezTo>
                  <a:cubicBezTo>
                    <a:pt x="6872" y="16482"/>
                    <a:pt x="8631" y="18899"/>
                    <a:pt x="10800" y="18899"/>
                  </a:cubicBezTo>
                  <a:cubicBezTo>
                    <a:pt x="12969" y="18899"/>
                    <a:pt x="14727" y="16482"/>
                    <a:pt x="14727" y="13499"/>
                  </a:cubicBezTo>
                  <a:cubicBezTo>
                    <a:pt x="14727" y="10518"/>
                    <a:pt x="12969" y="8101"/>
                    <a:pt x="10800" y="8101"/>
                  </a:cubicBezTo>
                  <a:moveTo>
                    <a:pt x="20127" y="8101"/>
                  </a:moveTo>
                  <a:cubicBezTo>
                    <a:pt x="19857" y="8101"/>
                    <a:pt x="19636" y="7799"/>
                    <a:pt x="19636" y="7425"/>
                  </a:cubicBezTo>
                  <a:cubicBezTo>
                    <a:pt x="19636" y="7052"/>
                    <a:pt x="19857" y="6750"/>
                    <a:pt x="20127" y="6750"/>
                  </a:cubicBezTo>
                  <a:cubicBezTo>
                    <a:pt x="20399" y="6750"/>
                    <a:pt x="20618" y="7052"/>
                    <a:pt x="20618" y="7425"/>
                  </a:cubicBezTo>
                  <a:cubicBezTo>
                    <a:pt x="20618" y="7799"/>
                    <a:pt x="20399" y="8101"/>
                    <a:pt x="20127" y="8101"/>
                  </a:cubicBezTo>
                  <a:moveTo>
                    <a:pt x="20618" y="17672"/>
                  </a:moveTo>
                  <a:cubicBezTo>
                    <a:pt x="20464" y="17600"/>
                    <a:pt x="20299" y="17549"/>
                    <a:pt x="20127" y="17549"/>
                  </a:cubicBezTo>
                  <a:cubicBezTo>
                    <a:pt x="19314" y="17549"/>
                    <a:pt x="18655" y="18459"/>
                    <a:pt x="18655" y="19575"/>
                  </a:cubicBezTo>
                  <a:cubicBezTo>
                    <a:pt x="18655" y="19814"/>
                    <a:pt x="18690" y="20038"/>
                    <a:pt x="18745" y="20250"/>
                  </a:cubicBezTo>
                  <a:lnTo>
                    <a:pt x="2854" y="20250"/>
                  </a:lnTo>
                  <a:cubicBezTo>
                    <a:pt x="2910" y="20038"/>
                    <a:pt x="2946" y="19814"/>
                    <a:pt x="2946" y="19575"/>
                  </a:cubicBezTo>
                  <a:cubicBezTo>
                    <a:pt x="2946" y="18459"/>
                    <a:pt x="2285" y="17549"/>
                    <a:pt x="1472" y="17549"/>
                  </a:cubicBezTo>
                  <a:cubicBezTo>
                    <a:pt x="1299" y="17549"/>
                    <a:pt x="1136" y="17600"/>
                    <a:pt x="981" y="17672"/>
                  </a:cubicBezTo>
                  <a:lnTo>
                    <a:pt x="981" y="9324"/>
                  </a:lnTo>
                  <a:cubicBezTo>
                    <a:pt x="1136" y="9404"/>
                    <a:pt x="1299" y="9448"/>
                    <a:pt x="1472" y="9448"/>
                  </a:cubicBezTo>
                  <a:cubicBezTo>
                    <a:pt x="2285" y="9448"/>
                    <a:pt x="2946" y="8544"/>
                    <a:pt x="2946" y="7425"/>
                  </a:cubicBezTo>
                  <a:cubicBezTo>
                    <a:pt x="2946" y="7188"/>
                    <a:pt x="2910" y="6962"/>
                    <a:pt x="2854" y="6750"/>
                  </a:cubicBezTo>
                  <a:lnTo>
                    <a:pt x="18745" y="6750"/>
                  </a:lnTo>
                  <a:cubicBezTo>
                    <a:pt x="18690" y="6962"/>
                    <a:pt x="18655" y="7188"/>
                    <a:pt x="18655" y="7425"/>
                  </a:cubicBezTo>
                  <a:cubicBezTo>
                    <a:pt x="18655" y="8544"/>
                    <a:pt x="19314" y="9448"/>
                    <a:pt x="20127" y="9448"/>
                  </a:cubicBezTo>
                  <a:cubicBezTo>
                    <a:pt x="20299" y="9448"/>
                    <a:pt x="20464" y="9404"/>
                    <a:pt x="20618" y="9324"/>
                  </a:cubicBezTo>
                  <a:cubicBezTo>
                    <a:pt x="20618" y="9324"/>
                    <a:pt x="20618" y="17672"/>
                    <a:pt x="20618" y="17672"/>
                  </a:cubicBezTo>
                  <a:close/>
                  <a:moveTo>
                    <a:pt x="20127" y="20250"/>
                  </a:moveTo>
                  <a:cubicBezTo>
                    <a:pt x="19857" y="20250"/>
                    <a:pt x="19636" y="19948"/>
                    <a:pt x="19636" y="19575"/>
                  </a:cubicBezTo>
                  <a:cubicBezTo>
                    <a:pt x="19636" y="19204"/>
                    <a:pt x="19857" y="18899"/>
                    <a:pt x="20127" y="18899"/>
                  </a:cubicBezTo>
                  <a:cubicBezTo>
                    <a:pt x="20399" y="18899"/>
                    <a:pt x="20618" y="19204"/>
                    <a:pt x="20618" y="19575"/>
                  </a:cubicBezTo>
                  <a:cubicBezTo>
                    <a:pt x="20618" y="19948"/>
                    <a:pt x="20399" y="20250"/>
                    <a:pt x="20127" y="20250"/>
                  </a:cubicBezTo>
                  <a:moveTo>
                    <a:pt x="1472" y="20250"/>
                  </a:moveTo>
                  <a:cubicBezTo>
                    <a:pt x="1201" y="20250"/>
                    <a:pt x="981" y="19948"/>
                    <a:pt x="981" y="19575"/>
                  </a:cubicBezTo>
                  <a:cubicBezTo>
                    <a:pt x="981" y="19204"/>
                    <a:pt x="1201" y="18899"/>
                    <a:pt x="1472" y="18899"/>
                  </a:cubicBezTo>
                  <a:cubicBezTo>
                    <a:pt x="1743" y="18899"/>
                    <a:pt x="1963" y="19204"/>
                    <a:pt x="1963" y="19575"/>
                  </a:cubicBezTo>
                  <a:cubicBezTo>
                    <a:pt x="1963" y="19948"/>
                    <a:pt x="1743" y="20250"/>
                    <a:pt x="1472" y="20250"/>
                  </a:cubicBezTo>
                  <a:moveTo>
                    <a:pt x="1472" y="6750"/>
                  </a:moveTo>
                  <a:cubicBezTo>
                    <a:pt x="1743" y="6750"/>
                    <a:pt x="1963" y="7052"/>
                    <a:pt x="1963" y="7425"/>
                  </a:cubicBezTo>
                  <a:cubicBezTo>
                    <a:pt x="1963" y="7799"/>
                    <a:pt x="1743" y="8101"/>
                    <a:pt x="1472" y="8101"/>
                  </a:cubicBezTo>
                  <a:cubicBezTo>
                    <a:pt x="1201" y="8101"/>
                    <a:pt x="981" y="7799"/>
                    <a:pt x="981" y="7425"/>
                  </a:cubicBezTo>
                  <a:cubicBezTo>
                    <a:pt x="981" y="7052"/>
                    <a:pt x="1201" y="6750"/>
                    <a:pt x="1472" y="6750"/>
                  </a:cubicBezTo>
                  <a:moveTo>
                    <a:pt x="20618" y="5400"/>
                  </a:moveTo>
                  <a:lnTo>
                    <a:pt x="981" y="5400"/>
                  </a:lnTo>
                  <a:cubicBezTo>
                    <a:pt x="440" y="5400"/>
                    <a:pt x="0" y="6006"/>
                    <a:pt x="0" y="6750"/>
                  </a:cubicBezTo>
                  <a:lnTo>
                    <a:pt x="0" y="20250"/>
                  </a:lnTo>
                  <a:cubicBezTo>
                    <a:pt x="0" y="20994"/>
                    <a:pt x="440" y="21600"/>
                    <a:pt x="981" y="21600"/>
                  </a:cubicBezTo>
                  <a:lnTo>
                    <a:pt x="20618" y="21600"/>
                  </a:lnTo>
                  <a:cubicBezTo>
                    <a:pt x="21160" y="21600"/>
                    <a:pt x="21600" y="20994"/>
                    <a:pt x="21600" y="20250"/>
                  </a:cubicBezTo>
                  <a:lnTo>
                    <a:pt x="21600" y="6750"/>
                  </a:lnTo>
                  <a:cubicBezTo>
                    <a:pt x="21600" y="6006"/>
                    <a:pt x="21160" y="5400"/>
                    <a:pt x="20618" y="5400"/>
                  </a:cubicBezTo>
                  <a:moveTo>
                    <a:pt x="17181" y="17549"/>
                  </a:moveTo>
                  <a:lnTo>
                    <a:pt x="16200" y="17549"/>
                  </a:lnTo>
                  <a:cubicBezTo>
                    <a:pt x="15928" y="17549"/>
                    <a:pt x="15709" y="17853"/>
                    <a:pt x="15709" y="18226"/>
                  </a:cubicBezTo>
                  <a:cubicBezTo>
                    <a:pt x="15709" y="18601"/>
                    <a:pt x="15928" y="18899"/>
                    <a:pt x="16200" y="18899"/>
                  </a:cubicBezTo>
                  <a:lnTo>
                    <a:pt x="17181" y="18899"/>
                  </a:lnTo>
                  <a:cubicBezTo>
                    <a:pt x="17453" y="18899"/>
                    <a:pt x="17673" y="18601"/>
                    <a:pt x="17673" y="18226"/>
                  </a:cubicBezTo>
                  <a:cubicBezTo>
                    <a:pt x="17673" y="17853"/>
                    <a:pt x="17453" y="17549"/>
                    <a:pt x="17181" y="17549"/>
                  </a:cubicBezTo>
                  <a:moveTo>
                    <a:pt x="4418" y="1351"/>
                  </a:moveTo>
                  <a:lnTo>
                    <a:pt x="17181" y="1351"/>
                  </a:lnTo>
                  <a:cubicBezTo>
                    <a:pt x="17453" y="1351"/>
                    <a:pt x="17673" y="1049"/>
                    <a:pt x="17673" y="675"/>
                  </a:cubicBezTo>
                  <a:cubicBezTo>
                    <a:pt x="17673" y="302"/>
                    <a:pt x="17453" y="0"/>
                    <a:pt x="17181" y="0"/>
                  </a:cubicBezTo>
                  <a:lnTo>
                    <a:pt x="4418" y="0"/>
                  </a:lnTo>
                  <a:cubicBezTo>
                    <a:pt x="4147" y="0"/>
                    <a:pt x="3927" y="302"/>
                    <a:pt x="3927" y="675"/>
                  </a:cubicBezTo>
                  <a:cubicBezTo>
                    <a:pt x="3927" y="1049"/>
                    <a:pt x="4147" y="1351"/>
                    <a:pt x="4418" y="1351"/>
                  </a:cubicBezTo>
                  <a:moveTo>
                    <a:pt x="2454" y="4049"/>
                  </a:moveTo>
                  <a:lnTo>
                    <a:pt x="19146" y="4049"/>
                  </a:lnTo>
                  <a:cubicBezTo>
                    <a:pt x="19416" y="4049"/>
                    <a:pt x="19636" y="3748"/>
                    <a:pt x="19636" y="3376"/>
                  </a:cubicBezTo>
                  <a:cubicBezTo>
                    <a:pt x="19636" y="3003"/>
                    <a:pt x="19416" y="2698"/>
                    <a:pt x="19146" y="2698"/>
                  </a:cubicBezTo>
                  <a:lnTo>
                    <a:pt x="2454" y="2698"/>
                  </a:lnTo>
                  <a:cubicBezTo>
                    <a:pt x="2184" y="2698"/>
                    <a:pt x="1963" y="3003"/>
                    <a:pt x="1963" y="3376"/>
                  </a:cubicBezTo>
                  <a:cubicBezTo>
                    <a:pt x="1963" y="3748"/>
                    <a:pt x="2184" y="4049"/>
                    <a:pt x="2454" y="4049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/>
            </a:p>
          </p:txBody>
        </p:sp>
      </p:grpSp>
      <p:sp>
        <p:nvSpPr>
          <p:cNvPr id="13" name="Text Placeholder 15">
            <a:extLst>
              <a:ext uri="{FF2B5EF4-FFF2-40B4-BE49-F238E27FC236}">
                <a16:creationId xmlns="" xmlns:a16="http://schemas.microsoft.com/office/drawing/2014/main" id="{C6FECA51-11F6-45F5-ACFC-71B86A9FA576}"/>
              </a:ext>
            </a:extLst>
          </p:cNvPr>
          <p:cNvSpPr txBox="1">
            <a:spLocks/>
          </p:cNvSpPr>
          <p:nvPr/>
        </p:nvSpPr>
        <p:spPr>
          <a:xfrm>
            <a:off x="2117704" y="2528219"/>
            <a:ext cx="2553355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dirty="0" smtClean="0">
                <a:solidFill>
                  <a:schemeClr val="bg1">
                    <a:lumMod val="95000"/>
                  </a:schemeClr>
                </a:solidFill>
              </a:rPr>
              <a:t>Big Data</a:t>
            </a:r>
            <a:endParaRPr lang="id-ID" sz="135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5" name="Group 4">
            <a:extLst>
              <a:ext uri="{FF2B5EF4-FFF2-40B4-BE49-F238E27FC236}">
                <a16:creationId xmlns="" xmlns:a16="http://schemas.microsoft.com/office/drawing/2014/main" id="{ED8E7AC5-AFD2-4637-965B-F3FF34EAD1A4}"/>
              </a:ext>
            </a:extLst>
          </p:cNvPr>
          <p:cNvGrpSpPr/>
          <p:nvPr/>
        </p:nvGrpSpPr>
        <p:grpSpPr>
          <a:xfrm>
            <a:off x="5309124" y="2410625"/>
            <a:ext cx="555023" cy="555023"/>
            <a:chOff x="6535400" y="2464502"/>
            <a:chExt cx="750098" cy="750098"/>
          </a:xfrm>
        </p:grpSpPr>
        <p:sp>
          <p:nvSpPr>
            <p:cNvPr id="16" name="Shape 521">
              <a:extLst>
                <a:ext uri="{FF2B5EF4-FFF2-40B4-BE49-F238E27FC236}">
                  <a16:creationId xmlns="" xmlns:a16="http://schemas.microsoft.com/office/drawing/2014/main" id="{164C899F-133D-43A0-B03F-45D735B97068}"/>
                </a:ext>
              </a:extLst>
            </p:cNvPr>
            <p:cNvSpPr/>
            <p:nvPr/>
          </p:nvSpPr>
          <p:spPr>
            <a:xfrm>
              <a:off x="6535400" y="2464502"/>
              <a:ext cx="750098" cy="750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/>
              <a:endParaRPr sz="1350"/>
            </a:p>
          </p:txBody>
        </p:sp>
        <p:sp>
          <p:nvSpPr>
            <p:cNvPr id="17" name="Shape 527">
              <a:extLst>
                <a:ext uri="{FF2B5EF4-FFF2-40B4-BE49-F238E27FC236}">
                  <a16:creationId xmlns="" xmlns:a16="http://schemas.microsoft.com/office/drawing/2014/main" id="{40B26A3F-46B4-475F-A3A0-AD2D3DA3E0B2}"/>
                </a:ext>
              </a:extLst>
            </p:cNvPr>
            <p:cNvSpPr/>
            <p:nvPr/>
          </p:nvSpPr>
          <p:spPr>
            <a:xfrm>
              <a:off x="6769920" y="2724564"/>
              <a:ext cx="281058" cy="229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399"/>
                  </a:moveTo>
                  <a:cubicBezTo>
                    <a:pt x="4687" y="18711"/>
                    <a:pt x="5897" y="18035"/>
                    <a:pt x="7135" y="17494"/>
                  </a:cubicBezTo>
                  <a:lnTo>
                    <a:pt x="7173" y="17476"/>
                  </a:lnTo>
                  <a:cubicBezTo>
                    <a:pt x="8055" y="17190"/>
                    <a:pt x="9626" y="16040"/>
                    <a:pt x="9626" y="13571"/>
                  </a:cubicBezTo>
                  <a:cubicBezTo>
                    <a:pt x="9626" y="11475"/>
                    <a:pt x="8932" y="10453"/>
                    <a:pt x="8558" y="9903"/>
                  </a:cubicBezTo>
                  <a:cubicBezTo>
                    <a:pt x="8484" y="9791"/>
                    <a:pt x="8394" y="9648"/>
                    <a:pt x="8415" y="9679"/>
                  </a:cubicBezTo>
                  <a:cubicBezTo>
                    <a:pt x="8384" y="9600"/>
                    <a:pt x="8238" y="9128"/>
                    <a:pt x="8450" y="8035"/>
                  </a:cubicBezTo>
                  <a:cubicBezTo>
                    <a:pt x="8550" y="7523"/>
                    <a:pt x="8381" y="7241"/>
                    <a:pt x="8381" y="7241"/>
                  </a:cubicBezTo>
                  <a:cubicBezTo>
                    <a:pt x="8113" y="6503"/>
                    <a:pt x="7615" y="5133"/>
                    <a:pt x="7989" y="4024"/>
                  </a:cubicBezTo>
                  <a:cubicBezTo>
                    <a:pt x="8491" y="2490"/>
                    <a:pt x="8935" y="2190"/>
                    <a:pt x="9741" y="1745"/>
                  </a:cubicBezTo>
                  <a:cubicBezTo>
                    <a:pt x="9789" y="1721"/>
                    <a:pt x="9834" y="1690"/>
                    <a:pt x="9877" y="1657"/>
                  </a:cubicBezTo>
                  <a:cubicBezTo>
                    <a:pt x="10030" y="1534"/>
                    <a:pt x="10676" y="1201"/>
                    <a:pt x="11404" y="1201"/>
                  </a:cubicBezTo>
                  <a:cubicBezTo>
                    <a:pt x="11769" y="1201"/>
                    <a:pt x="12075" y="1285"/>
                    <a:pt x="12318" y="1452"/>
                  </a:cubicBezTo>
                  <a:cubicBezTo>
                    <a:pt x="12610" y="1653"/>
                    <a:pt x="12891" y="2039"/>
                    <a:pt x="13312" y="3268"/>
                  </a:cubicBezTo>
                  <a:cubicBezTo>
                    <a:pt x="14102" y="5468"/>
                    <a:pt x="13602" y="6698"/>
                    <a:pt x="13350" y="7124"/>
                  </a:cubicBezTo>
                  <a:cubicBezTo>
                    <a:pt x="13184" y="7406"/>
                    <a:pt x="13126" y="7764"/>
                    <a:pt x="13192" y="8103"/>
                  </a:cubicBezTo>
                  <a:cubicBezTo>
                    <a:pt x="13387" y="9108"/>
                    <a:pt x="13260" y="9536"/>
                    <a:pt x="13228" y="9619"/>
                  </a:cubicBezTo>
                  <a:cubicBezTo>
                    <a:pt x="13220" y="9630"/>
                    <a:pt x="13102" y="9813"/>
                    <a:pt x="13042" y="9903"/>
                  </a:cubicBezTo>
                  <a:cubicBezTo>
                    <a:pt x="12669" y="10453"/>
                    <a:pt x="11974" y="11475"/>
                    <a:pt x="11974" y="13571"/>
                  </a:cubicBezTo>
                  <a:cubicBezTo>
                    <a:pt x="11974" y="16040"/>
                    <a:pt x="13546" y="17190"/>
                    <a:pt x="14428" y="17476"/>
                  </a:cubicBezTo>
                  <a:lnTo>
                    <a:pt x="14467" y="17494"/>
                  </a:lnTo>
                  <a:cubicBezTo>
                    <a:pt x="15704" y="18035"/>
                    <a:pt x="16914" y="18711"/>
                    <a:pt x="17144" y="20399"/>
                  </a:cubicBezTo>
                  <a:cubicBezTo>
                    <a:pt x="17144" y="20399"/>
                    <a:pt x="4457" y="20399"/>
                    <a:pt x="4457" y="20399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71"/>
                  </a:cubicBezTo>
                  <a:cubicBezTo>
                    <a:pt x="12955" y="11596"/>
                    <a:pt x="13679" y="10900"/>
                    <a:pt x="13958" y="10420"/>
                  </a:cubicBezTo>
                  <a:cubicBezTo>
                    <a:pt x="13958" y="10420"/>
                    <a:pt x="14532" y="9807"/>
                    <a:pt x="14147" y="7825"/>
                  </a:cubicBezTo>
                  <a:cubicBezTo>
                    <a:pt x="14788" y="6739"/>
                    <a:pt x="14996" y="4971"/>
                    <a:pt x="14212" y="2788"/>
                  </a:cubicBezTo>
                  <a:cubicBezTo>
                    <a:pt x="13774" y="1512"/>
                    <a:pt x="13390" y="813"/>
                    <a:pt x="12802" y="410"/>
                  </a:cubicBezTo>
                  <a:cubicBezTo>
                    <a:pt x="12371" y="110"/>
                    <a:pt x="11879" y="0"/>
                    <a:pt x="11404" y="0"/>
                  </a:cubicBezTo>
                  <a:cubicBezTo>
                    <a:pt x="10517" y="0"/>
                    <a:pt x="9676" y="383"/>
                    <a:pt x="9338" y="653"/>
                  </a:cubicBezTo>
                  <a:cubicBezTo>
                    <a:pt x="8358" y="1192"/>
                    <a:pt x="7697" y="1686"/>
                    <a:pt x="7077" y="3581"/>
                  </a:cubicBezTo>
                  <a:cubicBezTo>
                    <a:pt x="6540" y="5168"/>
                    <a:pt x="7179" y="6891"/>
                    <a:pt x="7494" y="7759"/>
                  </a:cubicBezTo>
                  <a:cubicBezTo>
                    <a:pt x="7110" y="9740"/>
                    <a:pt x="7642" y="10420"/>
                    <a:pt x="7642" y="10420"/>
                  </a:cubicBezTo>
                  <a:cubicBezTo>
                    <a:pt x="7923" y="10900"/>
                    <a:pt x="8645" y="11596"/>
                    <a:pt x="8645" y="13571"/>
                  </a:cubicBezTo>
                  <a:cubicBezTo>
                    <a:pt x="8645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2"/>
                  </a:cubicBezTo>
                  <a:cubicBezTo>
                    <a:pt x="3436" y="21002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5" y="21600"/>
                    <a:pt x="18165" y="21002"/>
                    <a:pt x="18165" y="21002"/>
                  </a:cubicBezTo>
                  <a:cubicBezTo>
                    <a:pt x="18165" y="17760"/>
                    <a:pt x="15833" y="16819"/>
                    <a:pt x="14715" y="16328"/>
                  </a:cubicBezTo>
                  <a:moveTo>
                    <a:pt x="19517" y="15006"/>
                  </a:moveTo>
                  <a:cubicBezTo>
                    <a:pt x="19517" y="15006"/>
                    <a:pt x="18417" y="14699"/>
                    <a:pt x="18417" y="12954"/>
                  </a:cubicBezTo>
                  <a:cubicBezTo>
                    <a:pt x="18417" y="11417"/>
                    <a:pt x="18795" y="10878"/>
                    <a:pt x="19018" y="10505"/>
                  </a:cubicBezTo>
                  <a:cubicBezTo>
                    <a:pt x="19018" y="10505"/>
                    <a:pt x="19444" y="9976"/>
                    <a:pt x="19137" y="8434"/>
                  </a:cubicBezTo>
                  <a:cubicBezTo>
                    <a:pt x="19389" y="7761"/>
                    <a:pt x="19902" y="6419"/>
                    <a:pt x="19471" y="5184"/>
                  </a:cubicBezTo>
                  <a:cubicBezTo>
                    <a:pt x="18975" y="3713"/>
                    <a:pt x="18646" y="3326"/>
                    <a:pt x="17861" y="2907"/>
                  </a:cubicBezTo>
                  <a:cubicBezTo>
                    <a:pt x="17592" y="2698"/>
                    <a:pt x="16919" y="2400"/>
                    <a:pt x="16208" y="2400"/>
                  </a:cubicBezTo>
                  <a:cubicBezTo>
                    <a:pt x="15874" y="2400"/>
                    <a:pt x="15532" y="2472"/>
                    <a:pt x="15219" y="2646"/>
                  </a:cubicBezTo>
                  <a:cubicBezTo>
                    <a:pt x="15345" y="3035"/>
                    <a:pt x="15450" y="3418"/>
                    <a:pt x="15525" y="3798"/>
                  </a:cubicBezTo>
                  <a:cubicBezTo>
                    <a:pt x="15539" y="3789"/>
                    <a:pt x="15550" y="3777"/>
                    <a:pt x="15564" y="3768"/>
                  </a:cubicBezTo>
                  <a:cubicBezTo>
                    <a:pt x="15730" y="3656"/>
                    <a:pt x="15948" y="3601"/>
                    <a:pt x="16208" y="3601"/>
                  </a:cubicBezTo>
                  <a:cubicBezTo>
                    <a:pt x="16718" y="3601"/>
                    <a:pt x="17211" y="3826"/>
                    <a:pt x="17333" y="3917"/>
                  </a:cubicBezTo>
                  <a:cubicBezTo>
                    <a:pt x="17375" y="3951"/>
                    <a:pt x="17421" y="3984"/>
                    <a:pt x="17468" y="4006"/>
                  </a:cubicBezTo>
                  <a:cubicBezTo>
                    <a:pt x="17951" y="4265"/>
                    <a:pt x="18131" y="4359"/>
                    <a:pt x="18563" y="5640"/>
                  </a:cubicBezTo>
                  <a:cubicBezTo>
                    <a:pt x="18822" y="6386"/>
                    <a:pt x="18453" y="7378"/>
                    <a:pt x="18254" y="7910"/>
                  </a:cubicBezTo>
                  <a:cubicBezTo>
                    <a:pt x="18161" y="8154"/>
                    <a:pt x="18131" y="8458"/>
                    <a:pt x="18183" y="8718"/>
                  </a:cubicBezTo>
                  <a:cubicBezTo>
                    <a:pt x="18317" y="9392"/>
                    <a:pt x="18255" y="9706"/>
                    <a:pt x="18233" y="9783"/>
                  </a:cubicBezTo>
                  <a:cubicBezTo>
                    <a:pt x="18231" y="9789"/>
                    <a:pt x="18227" y="9793"/>
                    <a:pt x="18225" y="9798"/>
                  </a:cubicBezTo>
                  <a:lnTo>
                    <a:pt x="18192" y="9853"/>
                  </a:lnTo>
                  <a:cubicBezTo>
                    <a:pt x="17927" y="10290"/>
                    <a:pt x="17435" y="11105"/>
                    <a:pt x="17435" y="12954"/>
                  </a:cubicBezTo>
                  <a:cubicBezTo>
                    <a:pt x="17435" y="15018"/>
                    <a:pt x="18570" y="15932"/>
                    <a:pt x="19230" y="16154"/>
                  </a:cubicBezTo>
                  <a:cubicBezTo>
                    <a:pt x="19857" y="16429"/>
                    <a:pt x="20435" y="16857"/>
                    <a:pt x="20583" y="18001"/>
                  </a:cubicBezTo>
                  <a:lnTo>
                    <a:pt x="18459" y="18001"/>
                  </a:lnTo>
                  <a:cubicBezTo>
                    <a:pt x="18648" y="18353"/>
                    <a:pt x="18803" y="18754"/>
                    <a:pt x="18920" y="19199"/>
                  </a:cubicBezTo>
                  <a:lnTo>
                    <a:pt x="21110" y="19199"/>
                  </a:lnTo>
                  <a:cubicBezTo>
                    <a:pt x="21600" y="19199"/>
                    <a:pt x="21600" y="18598"/>
                    <a:pt x="21600" y="18598"/>
                  </a:cubicBezTo>
                  <a:cubicBezTo>
                    <a:pt x="21600" y="16200"/>
                    <a:pt x="20411" y="15387"/>
                    <a:pt x="19517" y="15006"/>
                  </a:cubicBezTo>
                  <a:moveTo>
                    <a:pt x="2371" y="16154"/>
                  </a:moveTo>
                  <a:cubicBezTo>
                    <a:pt x="3031" y="15932"/>
                    <a:pt x="4167" y="15018"/>
                    <a:pt x="4167" y="12954"/>
                  </a:cubicBezTo>
                  <a:cubicBezTo>
                    <a:pt x="4167" y="11105"/>
                    <a:pt x="3674" y="10290"/>
                    <a:pt x="3409" y="9853"/>
                  </a:cubicBezTo>
                  <a:lnTo>
                    <a:pt x="3376" y="9798"/>
                  </a:lnTo>
                  <a:cubicBezTo>
                    <a:pt x="3374" y="9793"/>
                    <a:pt x="3370" y="9789"/>
                    <a:pt x="3367" y="9783"/>
                  </a:cubicBezTo>
                  <a:cubicBezTo>
                    <a:pt x="3346" y="9706"/>
                    <a:pt x="3284" y="9392"/>
                    <a:pt x="3418" y="8718"/>
                  </a:cubicBezTo>
                  <a:cubicBezTo>
                    <a:pt x="3470" y="8458"/>
                    <a:pt x="3439" y="8154"/>
                    <a:pt x="3347" y="7910"/>
                  </a:cubicBezTo>
                  <a:cubicBezTo>
                    <a:pt x="3148" y="7378"/>
                    <a:pt x="2778" y="6386"/>
                    <a:pt x="3038" y="5640"/>
                  </a:cubicBezTo>
                  <a:cubicBezTo>
                    <a:pt x="3469" y="4359"/>
                    <a:pt x="3650" y="4265"/>
                    <a:pt x="4134" y="4006"/>
                  </a:cubicBezTo>
                  <a:cubicBezTo>
                    <a:pt x="4180" y="3984"/>
                    <a:pt x="4225" y="3951"/>
                    <a:pt x="4269" y="3917"/>
                  </a:cubicBezTo>
                  <a:cubicBezTo>
                    <a:pt x="4389" y="3826"/>
                    <a:pt x="4884" y="3601"/>
                    <a:pt x="5392" y="3601"/>
                  </a:cubicBezTo>
                  <a:cubicBezTo>
                    <a:pt x="5637" y="3601"/>
                    <a:pt x="5840" y="3654"/>
                    <a:pt x="6002" y="3755"/>
                  </a:cubicBezTo>
                  <a:cubicBezTo>
                    <a:pt x="6045" y="3548"/>
                    <a:pt x="6096" y="3340"/>
                    <a:pt x="6166" y="3134"/>
                  </a:cubicBezTo>
                  <a:cubicBezTo>
                    <a:pt x="6225" y="2951"/>
                    <a:pt x="6289" y="2792"/>
                    <a:pt x="6352" y="2629"/>
                  </a:cubicBezTo>
                  <a:cubicBezTo>
                    <a:pt x="6046" y="2466"/>
                    <a:pt x="5717" y="2400"/>
                    <a:pt x="5392" y="2400"/>
                  </a:cubicBezTo>
                  <a:cubicBezTo>
                    <a:pt x="4683" y="2400"/>
                    <a:pt x="4009" y="2698"/>
                    <a:pt x="3741" y="2907"/>
                  </a:cubicBezTo>
                  <a:cubicBezTo>
                    <a:pt x="2956" y="3326"/>
                    <a:pt x="2626" y="3713"/>
                    <a:pt x="2130" y="5184"/>
                  </a:cubicBezTo>
                  <a:cubicBezTo>
                    <a:pt x="1699" y="6419"/>
                    <a:pt x="2212" y="7761"/>
                    <a:pt x="2464" y="8434"/>
                  </a:cubicBezTo>
                  <a:cubicBezTo>
                    <a:pt x="2156" y="9976"/>
                    <a:pt x="2584" y="10505"/>
                    <a:pt x="2584" y="10505"/>
                  </a:cubicBezTo>
                  <a:cubicBezTo>
                    <a:pt x="2807" y="10878"/>
                    <a:pt x="3185" y="11417"/>
                    <a:pt x="3185" y="12954"/>
                  </a:cubicBezTo>
                  <a:cubicBezTo>
                    <a:pt x="3185" y="14699"/>
                    <a:pt x="2085" y="15006"/>
                    <a:pt x="2085" y="15006"/>
                  </a:cubicBezTo>
                  <a:cubicBezTo>
                    <a:pt x="1191" y="15387"/>
                    <a:pt x="0" y="16200"/>
                    <a:pt x="0" y="18598"/>
                  </a:cubicBezTo>
                  <a:cubicBezTo>
                    <a:pt x="0" y="18598"/>
                    <a:pt x="0" y="19199"/>
                    <a:pt x="491" y="19199"/>
                  </a:cubicBezTo>
                  <a:lnTo>
                    <a:pt x="2680" y="19199"/>
                  </a:lnTo>
                  <a:cubicBezTo>
                    <a:pt x="2798" y="18754"/>
                    <a:pt x="2952" y="18353"/>
                    <a:pt x="3141" y="18001"/>
                  </a:cubicBezTo>
                  <a:lnTo>
                    <a:pt x="1018" y="18001"/>
                  </a:lnTo>
                  <a:cubicBezTo>
                    <a:pt x="1166" y="16857"/>
                    <a:pt x="1744" y="16429"/>
                    <a:pt x="2371" y="16154"/>
                  </a:cubicBezTo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28575" tIns="28575" rIns="28575" bIns="28575" anchor="ctr"/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250"/>
            </a:p>
          </p:txBody>
        </p:sp>
      </p:grpSp>
      <p:sp>
        <p:nvSpPr>
          <p:cNvPr id="18" name="Text Placeholder 15">
            <a:extLst>
              <a:ext uri="{FF2B5EF4-FFF2-40B4-BE49-F238E27FC236}">
                <a16:creationId xmlns="" xmlns:a16="http://schemas.microsoft.com/office/drawing/2014/main" id="{C9D469F9-9A35-4416-80FA-168F7B43897F}"/>
              </a:ext>
            </a:extLst>
          </p:cNvPr>
          <p:cNvSpPr txBox="1">
            <a:spLocks/>
          </p:cNvSpPr>
          <p:nvPr/>
        </p:nvSpPr>
        <p:spPr>
          <a:xfrm>
            <a:off x="6054684" y="2530488"/>
            <a:ext cx="1892674" cy="271809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350" dirty="0" smtClean="0">
                <a:solidFill>
                  <a:schemeClr val="bg1">
                    <a:lumMod val="95000"/>
                  </a:schemeClr>
                </a:solidFill>
              </a:rPr>
              <a:t>Моделирование</a:t>
            </a:r>
            <a:endParaRPr lang="id-ID" sz="135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Text Placeholder 15">
            <a:extLst>
              <a:ext uri="{FF2B5EF4-FFF2-40B4-BE49-F238E27FC236}">
                <a16:creationId xmlns="" xmlns:a16="http://schemas.microsoft.com/office/drawing/2014/main" id="{0F44CA1F-3C65-466C-AEC5-A9FB72CF418E}"/>
              </a:ext>
            </a:extLst>
          </p:cNvPr>
          <p:cNvSpPr txBox="1">
            <a:spLocks/>
          </p:cNvSpPr>
          <p:nvPr/>
        </p:nvSpPr>
        <p:spPr>
          <a:xfrm>
            <a:off x="1415798" y="2819184"/>
            <a:ext cx="3643882" cy="213561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Hadoop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Aerospike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Solr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="" xmlns:a16="http://schemas.microsoft.com/office/drawing/2014/main" id="{FC5DB9A4-87C2-46C7-BC68-84993B307D58}"/>
              </a:ext>
            </a:extLst>
          </p:cNvPr>
          <p:cNvSpPr txBox="1">
            <a:spLocks/>
          </p:cNvSpPr>
          <p:nvPr/>
        </p:nvSpPr>
        <p:spPr>
          <a:xfrm>
            <a:off x="5376816" y="3107003"/>
            <a:ext cx="3851004" cy="1000177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Эвристические алгоритмы</a:t>
            </a: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Нейронные сети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«Машинное обучение»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8706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13" grpId="0"/>
      <p:bldP spid="18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35380" y="653892"/>
            <a:ext cx="7490459" cy="483876"/>
          </a:xfrm>
        </p:spPr>
        <p:txBody>
          <a:bodyPr/>
          <a:lstStyle/>
          <a:p>
            <a:r>
              <a:rPr lang="ru-RU" sz="2400" dirty="0" smtClean="0"/>
              <a:t>Схема работы на инфраструктуре оператора связи</a:t>
            </a:r>
            <a:endParaRPr lang="id-ID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6</a:t>
            </a:r>
            <a:endParaRPr lang="id-ID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102715"/>
              </p:ext>
            </p:extLst>
          </p:nvPr>
        </p:nvGraphicFramePr>
        <p:xfrm>
          <a:off x="1074420" y="1423585"/>
          <a:ext cx="7741920" cy="5141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3" imgW="14578805" imgH="9680850" progId="Visio.Drawing.11">
                  <p:embed/>
                </p:oleObj>
              </mc:Choice>
              <mc:Fallback>
                <p:oleObj name="Visio" r:id="rId3" imgW="14578805" imgH="968085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4420" y="1423585"/>
                        <a:ext cx="7741920" cy="514116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098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6877" y="676752"/>
            <a:ext cx="6572249" cy="483876"/>
          </a:xfrm>
        </p:spPr>
        <p:txBody>
          <a:bodyPr/>
          <a:lstStyle/>
          <a:p>
            <a:r>
              <a:rPr lang="ru-RU" sz="3200" dirty="0">
                <a:solidFill>
                  <a:schemeClr val="bg1">
                    <a:lumMod val="95000"/>
                  </a:schemeClr>
                </a:solidFill>
              </a:rPr>
              <a:t>Рекомендательный сервис</a:t>
            </a:r>
            <a:endParaRPr lang="id-ID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7</a:t>
            </a:r>
            <a:endParaRPr lang="id-ID" dirty="0"/>
          </a:p>
        </p:txBody>
      </p:sp>
      <p:sp>
        <p:nvSpPr>
          <p:cNvPr id="52" name="Text Placeholder 15">
            <a:extLst>
              <a:ext uri="{FF2B5EF4-FFF2-40B4-BE49-F238E27FC236}">
                <a16:creationId xmlns="" xmlns:a16="http://schemas.microsoft.com/office/drawing/2014/main" id="{E26284E6-706F-4F3B-9AE8-888AC5416CC1}"/>
              </a:ext>
            </a:extLst>
          </p:cNvPr>
          <p:cNvSpPr txBox="1">
            <a:spLocks/>
          </p:cNvSpPr>
          <p:nvPr/>
        </p:nvSpPr>
        <p:spPr>
          <a:xfrm>
            <a:off x="6526531" y="2170524"/>
            <a:ext cx="2868929" cy="3163698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ts val="1050"/>
              </a:lnSpc>
              <a:spcBef>
                <a:spcPts val="1000"/>
              </a:spcBef>
              <a:buFont typeface="Arial" panose="020B0604020202020204" pitchFamily="34" charset="0"/>
              <a:buNone/>
              <a:defRPr sz="750" b="0" kern="1200" baseline="0">
                <a:solidFill>
                  <a:srgbClr val="888888"/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Управление любым событием в </a:t>
            </a:r>
            <a:r>
              <a:rPr lang="en-US" sz="1400" dirty="0" smtClean="0">
                <a:solidFill>
                  <a:schemeClr val="bg1"/>
                </a:solidFill>
              </a:rPr>
              <a:t>digital</a:t>
            </a:r>
            <a:r>
              <a:rPr lang="ru-RU" sz="1400" dirty="0" smtClean="0">
                <a:solidFill>
                  <a:schemeClr val="bg1"/>
                </a:solidFill>
              </a:rPr>
              <a:t>-канале (сайт, личный кабинет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ru-RU" sz="1400" dirty="0" smtClean="0">
                <a:solidFill>
                  <a:schemeClr val="bg1"/>
                </a:solidFill>
              </a:rPr>
              <a:t>рассылка счетов)</a:t>
            </a:r>
            <a:endParaRPr lang="ru-RU" sz="14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bg1"/>
                </a:solidFill>
              </a:rPr>
              <a:t>Любой параметр профиля </a:t>
            </a:r>
            <a:r>
              <a:rPr lang="ru-RU" sz="1400" dirty="0" smtClean="0">
                <a:solidFill>
                  <a:schemeClr val="bg1"/>
                </a:solidFill>
              </a:rPr>
              <a:t>абонента (</a:t>
            </a:r>
            <a:r>
              <a:rPr lang="ru-RU" sz="1400" dirty="0" err="1" smtClean="0">
                <a:solidFill>
                  <a:schemeClr val="bg1"/>
                </a:solidFill>
              </a:rPr>
              <a:t>биллинг</a:t>
            </a:r>
            <a:r>
              <a:rPr lang="ru-RU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smtClean="0">
                <a:solidFill>
                  <a:schemeClr val="bg1"/>
                </a:solidFill>
              </a:rPr>
              <a:t>CRM, DMP)</a:t>
            </a:r>
            <a:endParaRPr lang="ru-RU" sz="1400" dirty="0">
              <a:solidFill>
                <a:schemeClr val="bg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chemeClr val="bg1"/>
                </a:solidFill>
              </a:rPr>
              <a:t>Учет политики контактов</a:t>
            </a:r>
            <a:r>
              <a:rPr lang="en-US" sz="1400" dirty="0" smtClean="0">
                <a:solidFill>
                  <a:schemeClr val="bg1"/>
                </a:solidFill>
              </a:rPr>
              <a:t> (</a:t>
            </a:r>
            <a:r>
              <a:rPr lang="ru-RU" sz="1400" dirty="0" smtClean="0">
                <a:solidFill>
                  <a:schemeClr val="bg1"/>
                </a:solidFill>
              </a:rPr>
              <a:t>запрет контакта с абонентов в канале)</a:t>
            </a:r>
            <a:endParaRPr lang="ru-RU" sz="1400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kraus\AppData\Local\Temp\bat76B7.tmp\Рекомендашка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" y="1864550"/>
            <a:ext cx="5521000" cy="476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25040" y="1257300"/>
            <a:ext cx="5577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ru-RU" sz="1350" dirty="0">
                <a:solidFill>
                  <a:schemeClr val="bg1">
                    <a:lumMod val="75000"/>
                  </a:schemeClr>
                </a:solidFill>
                <a:latin typeface="Source Sans Pro Light" panose="020B0403030403020204" pitchFamily="34" charset="0"/>
              </a:rPr>
              <a:t>Онлайн-</a:t>
            </a:r>
            <a:r>
              <a:rPr lang="ru-RU" sz="1350" dirty="0" err="1">
                <a:solidFill>
                  <a:schemeClr val="bg1">
                    <a:lumMod val="75000"/>
                  </a:schemeClr>
                </a:solidFill>
                <a:latin typeface="Source Sans Pro Light" panose="020B0403030403020204" pitchFamily="34" charset="0"/>
              </a:rPr>
              <a:t>скоринг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sz="1350" dirty="0">
                <a:solidFill>
                  <a:schemeClr val="bg1">
                    <a:lumMod val="75000"/>
                  </a:schemeClr>
                </a:solidFill>
                <a:latin typeface="Source Sans Pro Light" panose="020B0403030403020204" pitchFamily="34" charset="0"/>
              </a:rPr>
              <a:t>и несколько «лучших» предложений для клиента</a:t>
            </a:r>
          </a:p>
        </p:txBody>
      </p:sp>
    </p:spTree>
    <p:extLst>
      <p:ext uri="{BB962C8B-B14F-4D97-AF65-F5344CB8AC3E}">
        <p14:creationId xmlns:p14="http://schemas.microsoft.com/office/powerpoint/2010/main" val="377003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2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05917" y="676752"/>
            <a:ext cx="6572249" cy="483876"/>
          </a:xfrm>
        </p:spPr>
        <p:txBody>
          <a:bodyPr/>
          <a:lstStyle/>
          <a:p>
            <a:r>
              <a:rPr lang="ru-RU" sz="3200" dirty="0" smtClean="0"/>
              <a:t>Аналитические витрины</a:t>
            </a:r>
            <a:endParaRPr lang="id-ID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8</a:t>
            </a:r>
            <a:endParaRPr lang="id-ID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56" y="1798320"/>
            <a:ext cx="9029184" cy="47430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1140" y="1257300"/>
            <a:ext cx="67208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50" dirty="0">
                <a:solidFill>
                  <a:schemeClr val="bg1">
                    <a:lumMod val="75000"/>
                  </a:schemeClr>
                </a:solidFill>
                <a:latin typeface="Source Sans Pro Light" panose="020B0403030403020204" pitchFamily="34" charset="0"/>
              </a:rPr>
              <a:t>Онлайн-аналитика результатов кампаний во всех каналах</a:t>
            </a:r>
          </a:p>
        </p:txBody>
      </p:sp>
    </p:spTree>
    <p:extLst>
      <p:ext uri="{BB962C8B-B14F-4D97-AF65-F5344CB8AC3E}">
        <p14:creationId xmlns:p14="http://schemas.microsoft.com/office/powerpoint/2010/main" val="5514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4ADF0"/>
      </a:accent1>
      <a:accent2>
        <a:srgbClr val="2D31BC"/>
      </a:accent2>
      <a:accent3>
        <a:srgbClr val="B9C3D1"/>
      </a:accent3>
      <a:accent4>
        <a:srgbClr val="CAD1DC"/>
      </a:accent4>
      <a:accent5>
        <a:srgbClr val="A6AAA9"/>
      </a:accent5>
      <a:accent6>
        <a:srgbClr val="DCDEE0"/>
      </a:accent6>
      <a:hlink>
        <a:srgbClr val="7F7F7F"/>
      </a:hlink>
      <a:folHlink>
        <a:srgbClr val="7BBBB5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417</Words>
  <Application>Microsoft Office PowerPoint</Application>
  <PresentationFormat>Лист A4 (210x297 мм)</PresentationFormat>
  <Paragraphs>81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Office Theme</vt:lpstr>
      <vt:lpstr>Microsoft Visio Drawing</vt:lpstr>
      <vt:lpstr>Презентация PowerPoint</vt:lpstr>
      <vt:lpstr>Решения по снижению оттока             и увеличению допродаж</vt:lpstr>
      <vt:lpstr>Программные продукты и аналитические модели</vt:lpstr>
      <vt:lpstr>Оценка финансового эффекта</vt:lpstr>
      <vt:lpstr>Стек технологий</vt:lpstr>
      <vt:lpstr>Схема работы на инфраструктуре оператора связи</vt:lpstr>
      <vt:lpstr>Рекомендательный сервис</vt:lpstr>
      <vt:lpstr>Аналитические витрины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Fantastic Powerpoint Template</dc:title>
  <dc:creator>TOSHIBA`</dc:creator>
  <cp:lastModifiedBy>Administrator</cp:lastModifiedBy>
  <cp:revision>43</cp:revision>
  <dcterms:created xsi:type="dcterms:W3CDTF">2015-11-13T07:46:24Z</dcterms:created>
  <dcterms:modified xsi:type="dcterms:W3CDTF">2018-01-23T15:52:45Z</dcterms:modified>
</cp:coreProperties>
</file>